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64" r:id="rId2"/>
    <p:sldId id="366" r:id="rId3"/>
    <p:sldId id="456" r:id="rId4"/>
    <p:sldId id="447" r:id="rId5"/>
    <p:sldId id="425" r:id="rId6"/>
    <p:sldId id="506" r:id="rId7"/>
    <p:sldId id="436" r:id="rId8"/>
    <p:sldId id="512" r:id="rId9"/>
    <p:sldId id="498" r:id="rId10"/>
    <p:sldId id="513" r:id="rId11"/>
    <p:sldId id="377" r:id="rId12"/>
    <p:sldId id="378" r:id="rId13"/>
    <p:sldId id="379" r:id="rId14"/>
    <p:sldId id="380" r:id="rId15"/>
    <p:sldId id="388" r:id="rId16"/>
    <p:sldId id="386" r:id="rId17"/>
    <p:sldId id="487" r:id="rId18"/>
    <p:sldId id="514" r:id="rId19"/>
    <p:sldId id="517" r:id="rId20"/>
    <p:sldId id="494" r:id="rId21"/>
    <p:sldId id="398" r:id="rId22"/>
    <p:sldId id="510" r:id="rId23"/>
    <p:sldId id="400" r:id="rId24"/>
    <p:sldId id="401" r:id="rId25"/>
    <p:sldId id="402" r:id="rId26"/>
    <p:sldId id="430" r:id="rId27"/>
    <p:sldId id="403" r:id="rId28"/>
    <p:sldId id="484" r:id="rId29"/>
    <p:sldId id="485" r:id="rId30"/>
    <p:sldId id="489" r:id="rId31"/>
    <p:sldId id="490" r:id="rId32"/>
    <p:sldId id="504" r:id="rId33"/>
    <p:sldId id="492" r:id="rId34"/>
    <p:sldId id="493" r:id="rId35"/>
    <p:sldId id="508" r:id="rId36"/>
    <p:sldId id="488" r:id="rId37"/>
    <p:sldId id="515" r:id="rId38"/>
    <p:sldId id="434" r:id="rId39"/>
    <p:sldId id="516" r:id="rId40"/>
    <p:sldId id="404" r:id="rId41"/>
    <p:sldId id="442" r:id="rId42"/>
    <p:sldId id="439" r:id="rId43"/>
    <p:sldId id="441" r:id="rId44"/>
    <p:sldId id="503" r:id="rId45"/>
  </p:sldIdLst>
  <p:sldSz cx="12192000" cy="6858000"/>
  <p:notesSz cx="6858000" cy="9239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C18336-B370-4DF7-B052-6BF8207280D1}">
          <p14:sldIdLst>
            <p14:sldId id="264"/>
            <p14:sldId id="366"/>
            <p14:sldId id="456"/>
            <p14:sldId id="447"/>
            <p14:sldId id="425"/>
            <p14:sldId id="506"/>
            <p14:sldId id="436"/>
            <p14:sldId id="512"/>
            <p14:sldId id="498"/>
            <p14:sldId id="513"/>
            <p14:sldId id="377"/>
            <p14:sldId id="378"/>
            <p14:sldId id="379"/>
            <p14:sldId id="380"/>
            <p14:sldId id="388"/>
            <p14:sldId id="386"/>
            <p14:sldId id="487"/>
            <p14:sldId id="514"/>
            <p14:sldId id="517"/>
            <p14:sldId id="494"/>
            <p14:sldId id="398"/>
            <p14:sldId id="510"/>
            <p14:sldId id="400"/>
            <p14:sldId id="401"/>
            <p14:sldId id="402"/>
            <p14:sldId id="430"/>
            <p14:sldId id="403"/>
            <p14:sldId id="484"/>
            <p14:sldId id="485"/>
            <p14:sldId id="489"/>
            <p14:sldId id="490"/>
            <p14:sldId id="504"/>
            <p14:sldId id="492"/>
            <p14:sldId id="493"/>
            <p14:sldId id="508"/>
            <p14:sldId id="488"/>
            <p14:sldId id="515"/>
            <p14:sldId id="434"/>
            <p14:sldId id="516"/>
            <p14:sldId id="404"/>
            <p14:sldId id="442"/>
            <p14:sldId id="439"/>
            <p14:sldId id="441"/>
            <p14:sldId id="5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EE6419"/>
    <a:srgbClr val="852B26"/>
    <a:srgbClr val="4A8522"/>
    <a:srgbClr val="B43900"/>
    <a:srgbClr val="FF0000"/>
    <a:srgbClr val="CC3300"/>
    <a:srgbClr val="FFCD2F"/>
    <a:srgbClr val="09DD5F"/>
    <a:srgbClr val="FF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0" autoAdjust="0"/>
    <p:restoredTop sz="80812" autoAdjust="0"/>
  </p:normalViewPr>
  <p:slideViewPr>
    <p:cSldViewPr snapToGrid="0">
      <p:cViewPr varScale="1">
        <p:scale>
          <a:sx n="86" d="100"/>
          <a:sy n="86" d="100"/>
        </p:scale>
        <p:origin x="96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Method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Random</c:v>
                </c:pt>
                <c:pt idx="1">
                  <c:v>Correlation</c:v>
                </c:pt>
                <c:pt idx="2">
                  <c:v>Canny Edge</c:v>
                </c:pt>
                <c:pt idx="3">
                  <c:v>Kalman Filter</c:v>
                </c:pt>
                <c:pt idx="4">
                  <c:v>Switching Kinematic Model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10.8</c:v>
                </c:pt>
                <c:pt idx="1">
                  <c:v>58.41</c:v>
                </c:pt>
                <c:pt idx="2">
                  <c:v>69.91</c:v>
                </c:pt>
                <c:pt idx="3">
                  <c:v>80.59</c:v>
                </c:pt>
                <c:pt idx="4">
                  <c:v>92.38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58F-4E39-8090-1F4ED5615E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352537600"/>
        <c:axId val="-352534304"/>
      </c:barChart>
      <c:catAx>
        <c:axId val="-352537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52534304"/>
        <c:crosses val="autoZero"/>
        <c:auto val="1"/>
        <c:lblAlgn val="ctr"/>
        <c:lblOffset val="100"/>
        <c:noMultiLvlLbl val="0"/>
      </c:catAx>
      <c:valAx>
        <c:axId val="-352534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52537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35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35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1AB76-68B4-4005-9F80-CEDF3DA083D0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7225" y="1154113"/>
            <a:ext cx="5543550" cy="3119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46389"/>
            <a:ext cx="5486400" cy="363795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5684"/>
            <a:ext cx="2971800" cy="4635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775684"/>
            <a:ext cx="2971800" cy="4635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15EA8-058B-46C1-9C2C-70C538FFD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56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45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59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 a bldg., given names and data of sensors which are shown as a row, the goal is to automatically predict the type.</a:t>
            </a:r>
          </a:p>
          <a:p>
            <a:r>
              <a:rPr lang="en-US" altLang="zh-CN" baseline="0" dirty="0"/>
              <a:t>we usually have </a:t>
            </a:r>
            <a:r>
              <a:rPr lang="en-US" baseline="0" dirty="0"/>
              <a:t>well mapped </a:t>
            </a:r>
            <a:r>
              <a:rPr lang="en-US" baseline="0" dirty="0" err="1"/>
              <a:t>bldgs</a:t>
            </a:r>
            <a:r>
              <a:rPr lang="en-US" baseline="0" dirty="0"/>
              <a:t>\\ and we want to leverage them; however, a challenge is how to transfer the info</a:t>
            </a:r>
          </a:p>
          <a:p>
            <a:endParaRPr lang="en-US" baseline="0" dirty="0"/>
          </a:p>
          <a:p>
            <a:r>
              <a:rPr lang="en-US" baseline="0" dirty="0"/>
              <a:t>On the one hand, </a:t>
            </a:r>
            <a:r>
              <a:rPr lang="en-US" baseline="0" dirty="0" err="1"/>
              <a:t>pt</a:t>
            </a:r>
            <a:r>
              <a:rPr lang="en-US" baseline="0" dirty="0"/>
              <a:t> name\\ is a good indicator of the type, but the pattern/convention does not generalize across buildings;</a:t>
            </a:r>
          </a:p>
          <a:p>
            <a:r>
              <a:rPr lang="en-US" baseline="0" dirty="0"/>
              <a:t>On the other hand, TS data\\ is more likely to be similar between buildings, e.g., </a:t>
            </a:r>
            <a:r>
              <a:rPr lang="en-US" baseline="0" dirty="0" err="1"/>
              <a:t>rmt</a:t>
            </a:r>
            <a:r>
              <a:rPr lang="en-US" baseline="0" dirty="0"/>
              <a:t> is 70-78 no matter in which building</a:t>
            </a:r>
          </a:p>
          <a:p>
            <a:r>
              <a:rPr lang="en-US" altLang="zh-CN" baseline="0" dirty="0"/>
              <a:t>so we transfer the info in mapped buildings by training a </a:t>
            </a:r>
            <a:r>
              <a:rPr lang="en-US" altLang="zh-CN" baseline="0" dirty="0" err="1"/>
              <a:t>clf</a:t>
            </a:r>
            <a:r>
              <a:rPr lang="en-US" altLang="zh-CN" baseline="0" dirty="0"/>
              <a:t> using data </a:t>
            </a:r>
            <a:r>
              <a:rPr lang="en-US" altLang="zh-CN" baseline="0" dirty="0" err="1"/>
              <a:t>features+type</a:t>
            </a:r>
            <a:r>
              <a:rPr lang="en-US" altLang="zh-CN" baseline="0" dirty="0"/>
              <a:t> labels</a:t>
            </a:r>
            <a:r>
              <a:rPr lang="en-US" baseline="0" dirty="0"/>
              <a:t>\\ and apply the </a:t>
            </a:r>
            <a:r>
              <a:rPr lang="en-US" baseline="0" dirty="0" err="1"/>
              <a:t>clf</a:t>
            </a:r>
            <a:r>
              <a:rPr lang="en-US" baseline="0" dirty="0"/>
              <a:t> to the </a:t>
            </a:r>
            <a:r>
              <a:rPr lang="en-US" baseline="0" dirty="0" err="1"/>
              <a:t>df</a:t>
            </a:r>
            <a:r>
              <a:rPr lang="en-US" baseline="0" dirty="0"/>
              <a:t> in the new </a:t>
            </a:r>
            <a:r>
              <a:rPr lang="en-US" baseline="0" dirty="0" err="1"/>
              <a:t>bldg</a:t>
            </a:r>
            <a:r>
              <a:rPr lang="en-US" baseline="0" dirty="0"/>
              <a:t> to predict types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63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 can train a different </a:t>
            </a:r>
            <a:r>
              <a:rPr lang="en-US" baseline="0" dirty="0" err="1"/>
              <a:t>clf</a:t>
            </a:r>
            <a:r>
              <a:rPr lang="en-US" baseline="0" dirty="0"/>
              <a:t> that learns a different perspective from the data features, and gives </a:t>
            </a:r>
            <a:r>
              <a:rPr lang="en-US" baseline="0" dirty="0" err="1"/>
              <a:t>preds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91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and similarly a third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90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however, each </a:t>
            </a:r>
            <a:r>
              <a:rPr lang="en-US" baseline="0" dirty="0" err="1"/>
              <a:t>clf</a:t>
            </a:r>
            <a:r>
              <a:rPr lang="en-US" baseline="0" dirty="0"/>
              <a:t> can give a different prediction\\, e.g., || how to effectively adopt the </a:t>
            </a:r>
            <a:r>
              <a:rPr lang="en-US" baseline="0" dirty="0" err="1"/>
              <a:t>preds</a:t>
            </a:r>
            <a:r>
              <a:rPr lang="en-US" baseline="0" dirty="0"/>
              <a:t>?\\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people tend to name the same type of sensors similarly||, e.g., top3 &amp; bottom2,  so we look at how much each </a:t>
            </a:r>
            <a:r>
              <a:rPr lang="en-US" altLang="zh-CN" baseline="0" dirty="0" err="1"/>
              <a:t>clf's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preds</a:t>
            </a:r>
            <a:r>
              <a:rPr lang="en-US" altLang="zh-CN" baseline="0" dirty="0"/>
              <a:t> agree with the name clusters, in order to quantify its confidence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e.g., we cluster names\\ and get 2 groups, we see that out of the 3 sensors\\, 2 are predicted as temps by clf1-- so we get 2/3 agreement and we assign 0.67\\ we do so\\ for each </a:t>
            </a:r>
            <a:r>
              <a:rPr lang="en-US" altLang="zh-CN" baseline="0" dirty="0" err="1"/>
              <a:t>clf</a:t>
            </a:r>
            <a:r>
              <a:rPr lang="en-US" altLang="zh-CN" baseline="0" dirty="0"/>
              <a:t> and take a weighted sum, e.g., 1st predicted as </a:t>
            </a:r>
            <a:r>
              <a:rPr lang="en-US" altLang="zh-CN" baseline="0" dirty="0" err="1"/>
              <a:t>rmt</a:t>
            </a:r>
            <a:r>
              <a:rPr lang="en-US" altLang="zh-CN" baseline="0" dirty="0"/>
              <a:t>\\</a:t>
            </a:r>
          </a:p>
          <a:p>
            <a:endParaRPr lang="en-US" baseline="0" dirty="0"/>
          </a:p>
          <a:p>
            <a:r>
              <a:rPr lang="en-US" baseline="0" dirty="0"/>
              <a:t>note, in some cases, the agreement can be too low, and we discard the predictions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94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x-axis: threshold</a:t>
            </a:r>
          </a:p>
          <a:p>
            <a:r>
              <a:rPr lang="en-US" dirty="0"/>
              <a:t>metrics,</a:t>
            </a:r>
            <a:r>
              <a:rPr lang="en-US" baseline="0" dirty="0"/>
              <a:t> </a:t>
            </a:r>
            <a:r>
              <a:rPr lang="en-US" dirty="0"/>
              <a:t>two-way</a:t>
            </a:r>
            <a:r>
              <a:rPr lang="en-US" baseline="0" dirty="0"/>
              <a:t> </a:t>
            </a:r>
            <a:r>
              <a:rPr lang="en-US" dirty="0"/>
              <a:t>transfer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way to</a:t>
            </a:r>
            <a:r>
              <a:rPr lang="en-US" baseline="0" dirty="0"/>
              <a:t> look at this fig: </a:t>
            </a:r>
            <a:r>
              <a:rPr lang="en-US" dirty="0"/>
              <a:t>96</a:t>
            </a:r>
            <a:r>
              <a:rPr lang="en-US" baseline="0" dirty="0"/>
              <a:t>acc/72cov 85acc/92cov</a:t>
            </a:r>
          </a:p>
          <a:p>
            <a:endParaRPr lang="en-US" dirty="0"/>
          </a:p>
          <a:p>
            <a:r>
              <a:rPr lang="en-US" dirty="0"/>
              <a:t>trend: in both cases,</a:t>
            </a:r>
            <a:r>
              <a:rPr lang="en-US" baseline="0" dirty="0"/>
              <a:t> </a:t>
            </a:r>
            <a:r>
              <a:rPr lang="en-US" dirty="0"/>
              <a:t>as</a:t>
            </a:r>
            <a:r>
              <a:rPr lang="en-US" baseline="0" dirty="0"/>
              <a:t> </a:t>
            </a:r>
            <a:r>
              <a:rPr lang="en-US" baseline="0" dirty="0" err="1"/>
              <a:t>acc</a:t>
            </a:r>
            <a:r>
              <a:rPr lang="en-US" baseline="0" dirty="0"/>
              <a:t> goes up, </a:t>
            </a:r>
            <a:r>
              <a:rPr lang="en-US" baseline="0" dirty="0" err="1"/>
              <a:t>cov</a:t>
            </a:r>
            <a:r>
              <a:rPr lang="en-US" baseline="0" dirty="0"/>
              <a:t> goes 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06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68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68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all this info now manual and auto is challenging: search space is huge considering possible #pairwise relations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Key:</a:t>
            </a:r>
            <a:r>
              <a:rPr lang="en-US" baseline="0" dirty="0" smtClean="0"/>
              <a:t> as they are connected, exposed to same events (fan, person), we would observe</a:t>
            </a:r>
            <a:r>
              <a:rPr lang="en-US" dirty="0" smtClean="0"/>
              <a:t> correlated events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2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</a:t>
            </a:r>
            <a:r>
              <a:rPr lang="en-US" baseline="0" dirty="0"/>
              <a:t> an example, the fan speed of an AHU in </a:t>
            </a:r>
            <a:r>
              <a:rPr lang="en-US" baseline="0" dirty="0" err="1"/>
              <a:t>blk</a:t>
            </a:r>
            <a:r>
              <a:rPr lang="en-US" baseline="0" dirty="0"/>
              <a:t>, and the airflow in a connected VAV in red.</a:t>
            </a:r>
          </a:p>
          <a:p>
            <a:endParaRPr lang="en-US" baseline="0" dirty="0"/>
          </a:p>
          <a:p>
            <a:r>
              <a:rPr lang="en-US" baseline="0" dirty="0"/>
              <a:t>We see when fan changes\\, we also observe corresponding changes in </a:t>
            </a:r>
            <a:r>
              <a:rPr lang="en-US" baseline="0" dirty="0" err="1"/>
              <a:t>vav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How do we detect the events?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54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People spend</a:t>
            </a:r>
            <a:r>
              <a:rPr lang="en-US" baseline="0" dirty="0"/>
              <a:t> </a:t>
            </a:r>
            <a:r>
              <a:rPr lang="en-US" dirty="0"/>
              <a:t>93%</a:t>
            </a:r>
            <a:r>
              <a:rPr lang="en-US" baseline="0" dirty="0"/>
              <a:t> of</a:t>
            </a:r>
            <a:r>
              <a:rPr lang="en-US" dirty="0"/>
              <a:t> time</a:t>
            </a:r>
            <a:r>
              <a:rPr lang="en-US" baseline="0" dirty="0"/>
              <a:t> indoors and providing a comfortable </a:t>
            </a:r>
            <a:r>
              <a:rPr lang="en-US" baseline="0" dirty="0" err="1"/>
              <a:t>env</a:t>
            </a:r>
            <a:r>
              <a:rPr lang="en-US" baseline="0" dirty="0"/>
              <a:t> can improve 8-11% productivity.</a:t>
            </a:r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ensure\\ that</a:t>
            </a:r>
            <a:r>
              <a:rPr lang="en-US" baseline="0" dirty="0"/>
              <a:t> t</a:t>
            </a:r>
            <a:r>
              <a:rPr lang="en-US" dirty="0"/>
              <a:t>hese</a:t>
            </a:r>
            <a:r>
              <a:rPr lang="en-US" baseline="0" dirty="0"/>
              <a:t> buildings </a:t>
            </a:r>
            <a:r>
              <a:rPr lang="en-US" dirty="0"/>
              <a:t>operate normally and are comfortable</a:t>
            </a:r>
            <a:r>
              <a:rPr lang="en-US" baseline="0" dirty="0"/>
              <a:t> </a:t>
            </a:r>
            <a:r>
              <a:rPr lang="en-US" dirty="0"/>
              <a:t>throughout diff</a:t>
            </a:r>
            <a:r>
              <a:rPr lang="en-US" baseline="0" dirty="0"/>
              <a:t> </a:t>
            </a:r>
            <a:r>
              <a:rPr lang="en-US" dirty="0"/>
              <a:t>weather conditions</a:t>
            </a:r>
            <a:r>
              <a:rPr lang="en-US" baseline="0" dirty="0"/>
              <a:t>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 need to assess and control </a:t>
            </a:r>
            <a:r>
              <a:rPr lang="en-US" dirty="0"/>
              <a:t>various factors\\, such as air </a:t>
            </a:r>
            <a:r>
              <a:rPr lang="en-US" altLang="zh-CN" dirty="0"/>
              <a:t>circulation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dirty="0"/>
              <a:t>heat flow, moist. lv</a:t>
            </a:r>
            <a:r>
              <a:rPr lang="en-US" baseline="0" dirty="0"/>
              <a:t>, or </a:t>
            </a:r>
            <a:r>
              <a:rPr lang="en-US" dirty="0" err="1"/>
              <a:t>lgt</a:t>
            </a:r>
            <a:r>
              <a:rPr lang="en-US" dirty="0"/>
              <a:t> cond.</a:t>
            </a:r>
          </a:p>
          <a:p>
            <a:endParaRPr lang="en-US" dirty="0"/>
          </a:p>
          <a:p>
            <a:r>
              <a:rPr lang="en-US" altLang="zh-CN" dirty="0"/>
              <a:t>To this end,</a:t>
            </a:r>
            <a:r>
              <a:rPr lang="en-US" altLang="zh-CN" baseline="0" dirty="0"/>
              <a:t> </a:t>
            </a:r>
            <a:r>
              <a:rPr lang="en-US" dirty="0"/>
              <a:t>1000s of sensors</a:t>
            </a:r>
            <a:r>
              <a:rPr lang="en-US" baseline="0" dirty="0"/>
              <a:t> </a:t>
            </a:r>
            <a:r>
              <a:rPr lang="en-US" dirty="0"/>
              <a:t>are installed to monitor the pressure in</a:t>
            </a:r>
            <a:r>
              <a:rPr lang="en-US" baseline="0" dirty="0"/>
              <a:t> every duct</a:t>
            </a:r>
            <a:r>
              <a:rPr lang="en-US" dirty="0"/>
              <a:t>, status of every water pipe, and the kw consumption on every circuit.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99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OD will get the</a:t>
            </a:r>
            <a:r>
              <a:rPr lang="en-US" baseline="0" dirty="0"/>
              <a:t> big one\\, many others look like no-event\\</a:t>
            </a:r>
          </a:p>
          <a:p>
            <a:endParaRPr lang="en-US" baseline="0" dirty="0"/>
          </a:p>
          <a:p>
            <a:r>
              <a:rPr lang="en-US" baseline="0" dirty="0"/>
              <a:t>if we tune the parameter to get 2nd, we will obtain many FPs.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80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consider the kinematic state of</a:t>
            </a:r>
            <a:r>
              <a:rPr lang="en-US" baseline="0" dirty="0"/>
              <a:t> </a:t>
            </a:r>
            <a:r>
              <a:rPr lang="en-US" dirty="0"/>
              <a:t>data: stead</a:t>
            </a:r>
            <a:r>
              <a:rPr lang="en-US" baseline="0" dirty="0"/>
              <a:t>y vs dynamic</a:t>
            </a:r>
          </a:p>
          <a:p>
            <a:r>
              <a:rPr lang="en-US" baseline="0" dirty="0"/>
              <a:t>\\e.g., the orange is steady\\blue gradual\\green drastic</a:t>
            </a:r>
          </a:p>
          <a:p>
            <a:endParaRPr lang="en-US" baseline="0" dirty="0"/>
          </a:p>
          <a:p>
            <a:r>
              <a:rPr lang="en-US" baseline="0" dirty="0"/>
              <a:t>%We model the state in data and consider the changes in state as events</a:t>
            </a:r>
          </a:p>
          <a:p>
            <a:endParaRPr lang="en-US" baseline="0" dirty="0"/>
          </a:p>
          <a:p>
            <a:r>
              <a:rPr lang="en-US" baseline="0" dirty="0"/>
              <a:t>The basic idea is to estimate the state of each reading || and the state determines how the data progresses over time, in terms of velocity and noise lv.\\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6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formally, the model is the following: </a:t>
            </a:r>
            <a:r>
              <a:rPr lang="en-US" dirty="0" err="1"/>
              <a:t>v</a:t>
            </a:r>
            <a:r>
              <a:rPr lang="en-US" baseline="0" dirty="0" err="1"/>
              <a:t>ars</a:t>
            </a:r>
            <a:r>
              <a:rPr lang="en-US" baseline="0" dirty="0"/>
              <a:t> </a:t>
            </a:r>
            <a:r>
              <a:rPr lang="en-US" dirty="0"/>
              <a:t>\\top layer decides</a:t>
            </a:r>
            <a:r>
              <a:rPr lang="en-US" baseline="0" dirty="0"/>
              <a:t> the state\\ and affects how data progress (</a:t>
            </a:r>
            <a:r>
              <a:rPr lang="en-US" baseline="0" dirty="0" err="1"/>
              <a:t>vel</a:t>
            </a:r>
            <a:r>
              <a:rPr lang="en-US" baseline="0" dirty="0"/>
              <a:t>, </a:t>
            </a:r>
            <a:r>
              <a:rPr lang="en-US" baseline="0" dirty="0" err="1"/>
              <a:t>nosie</a:t>
            </a:r>
            <a:r>
              <a:rPr lang="en-US" baseline="0" dirty="0"/>
              <a:t>) which is expressed by the 2</a:t>
            </a:r>
            <a:r>
              <a:rPr lang="en-US" baseline="30000" dirty="0"/>
              <a:t>nd</a:t>
            </a:r>
            <a:r>
              <a:rPr lang="en-US" baseline="0" dirty="0"/>
              <a:t> layer\\ we also model the true values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what’s new here: globally learn</a:t>
            </a:r>
            <a:r>
              <a:rPr lang="en-US" baseline="0" dirty="0"/>
              <a:t> the para\\consider both backwards and forwards info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01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Example output of the event model: a </a:t>
            </a:r>
            <a:r>
              <a:rPr lang="en-US" baseline="0" dirty="0" err="1"/>
              <a:t>vav</a:t>
            </a:r>
            <a:r>
              <a:rPr lang="en-US" baseline="0" dirty="0"/>
              <a:t> and its connected AHU, and a non-connecting AHU.</a:t>
            </a:r>
          </a:p>
          <a:p>
            <a:endParaRPr lang="en-US" baseline="0" dirty="0"/>
          </a:p>
          <a:p>
            <a:r>
              <a:rPr lang="en-US" baseline="0" dirty="0"/>
              <a:t>We see the top correlates better with the 2nd than the 3rd; the </a:t>
            </a:r>
            <a:r>
              <a:rPr lang="en-US" dirty="0"/>
              <a:t>intuition howeve</a:t>
            </a:r>
            <a:r>
              <a:rPr lang="en-US" baseline="0" dirty="0"/>
              <a:t>r </a:t>
            </a:r>
            <a:r>
              <a:rPr lang="en-US" dirty="0"/>
              <a:t>is to use only events caused</a:t>
            </a:r>
            <a:r>
              <a:rPr lang="en-US" baseline="0" dirty="0"/>
              <a:t> due to the connection\\e.g.,  green </a:t>
            </a:r>
            <a:endParaRPr lang="en-US" dirty="0"/>
          </a:p>
          <a:p>
            <a:r>
              <a:rPr lang="en-US" baseline="0" dirty="0"/>
              <a:t>Besides these correlated events, VAVs are also affected by the activities in served space.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44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Masking to the rescue: when correlating a </a:t>
            </a:r>
            <a:r>
              <a:rPr lang="en-US" baseline="0" dirty="0" err="1"/>
              <a:t>vav</a:t>
            </a:r>
            <a:r>
              <a:rPr lang="en-US" baseline="0" dirty="0"/>
              <a:t> to an ahu, we only use events in the </a:t>
            </a:r>
            <a:r>
              <a:rPr lang="en-US" baseline="0" dirty="0" err="1"/>
              <a:t>vav</a:t>
            </a:r>
            <a:r>
              <a:rPr lang="en-US" baseline="0" dirty="0"/>
              <a:t> at T where ahu has events\\ e.g., (the pink ones)\\ essentially what this is doing is: when there is e in ahu, we want to see if there are also e in </a:t>
            </a:r>
            <a:r>
              <a:rPr lang="en-US" baseline="0" dirty="0" err="1"/>
              <a:t>vav</a:t>
            </a:r>
            <a:r>
              <a:rPr lang="en-US" baseline="0" dirty="0"/>
              <a:t>, coz we believe connected </a:t>
            </a:r>
            <a:r>
              <a:rPr lang="en-US" baseline="0" dirty="0" err="1"/>
              <a:t>a-v</a:t>
            </a:r>
            <a:r>
              <a:rPr lang="en-US" baseline="0" dirty="0"/>
              <a:t> will have </a:t>
            </a:r>
            <a:r>
              <a:rPr lang="en-US" baseline="0" dirty="0" err="1"/>
              <a:t>coin'ed</a:t>
            </a:r>
            <a:r>
              <a:rPr lang="en-US" baseline="0" dirty="0"/>
              <a:t> </a:t>
            </a:r>
            <a:r>
              <a:rPr lang="en-US" baseline="0" dirty="0" err="1"/>
              <a:t>Es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more quantitatively, masking increases the </a:t>
            </a:r>
            <a:r>
              <a:rPr lang="en-US" baseline="0" dirty="0" err="1"/>
              <a:t>corr</a:t>
            </a:r>
            <a:r>
              <a:rPr lang="en-US" baseline="0" dirty="0"/>
              <a:t> between connected equip</a:t>
            </a:r>
          </a:p>
          <a:p>
            <a:endParaRPr lang="en-US" baseline="0" dirty="0"/>
          </a:p>
          <a:p>
            <a:r>
              <a:rPr lang="en-US" baseline="0" dirty="0"/>
              <a:t>the assignment is </a:t>
            </a:r>
            <a:r>
              <a:rPr lang="en-US" baseline="0" dirty="0" err="1"/>
              <a:t>argmax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52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en-US" dirty="0" err="1"/>
              <a:t>vav</a:t>
            </a:r>
            <a:r>
              <a:rPr lang="en-US" dirty="0"/>
              <a:t> per ahu vary from 5 - 20+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484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</a:t>
            </a:r>
            <a:r>
              <a:rPr lang="en-US" baseline="0" dirty="0"/>
              <a:t> baselines\\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51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look for</a:t>
            </a:r>
            <a:r>
              <a:rPr lang="en-US" baseline="0" dirty="0"/>
              <a:t> more correlated events over a longer time, the chance of correlation by chance drops.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03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baseline="0" dirty="0"/>
              <a:t>principle of looking for correlated events also </a:t>
            </a:r>
            <a:r>
              <a:rPr lang="en-US" altLang="zh-CN" dirty="0"/>
              <a:t>applies to co-location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522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to assign sensors into rooms, and assume one for each type. color of the sensor indicates ground truth room membership.</a:t>
            </a:r>
          </a:p>
          <a:p>
            <a:endParaRPr lang="en-US" baseline="0" dirty="0"/>
          </a:p>
          <a:p>
            <a:r>
              <a:rPr lang="en-US" baseline="0" dirty="0"/>
              <a:t>we randomly assign them as a starting </a:t>
            </a:r>
            <a:r>
              <a:rPr lang="en-US" baseline="0" dirty="0" err="1"/>
              <a:t>piont</a:t>
            </a:r>
            <a:r>
              <a:rPr lang="en-US" baseline="0" dirty="0"/>
              <a:t>.\\ coz we believe co-located exposed to same Es, the optimal assignments should have the largest intra-room </a:t>
            </a:r>
            <a:r>
              <a:rPr lang="en-US" baseline="0" dirty="0" err="1"/>
              <a:t>corr</a:t>
            </a:r>
            <a:r>
              <a:rPr lang="en-US" baseline="0" dirty="0"/>
              <a:t>, indicated by the red edges</a:t>
            </a:r>
          </a:p>
          <a:p>
            <a:r>
              <a:rPr lang="en-US" baseline="0" dirty="0"/>
              <a:t>So we optimize\\ for a higher sum of the red edges, and when the sum is highest, we reach a solution.</a:t>
            </a:r>
          </a:p>
          <a:p>
            <a:endParaRPr lang="en-US" baseline="0" dirty="0"/>
          </a:p>
          <a:p>
            <a:r>
              <a:rPr lang="en-US" dirty="0"/>
              <a:t>Genetic</a:t>
            </a:r>
            <a:r>
              <a:rPr lang="en-US" baseline="0" dirty="0"/>
              <a:t> algorithm: generate candidates by s</a:t>
            </a:r>
            <a:r>
              <a:rPr lang="en-US" dirty="0"/>
              <a:t>wapping</a:t>
            </a:r>
            <a:r>
              <a:rPr lang="en-US" baseline="0" dirty="0"/>
              <a:t> pairs of same type\\, e.g., \\ \\</a:t>
            </a:r>
          </a:p>
          <a:p>
            <a:r>
              <a:rPr lang="en-US" baseline="0" dirty="0"/>
              <a:t>we rank these candidates and replace the ones low on the rank with the top ones – as in natural selection – the best survive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92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top of these sensors, nuanced intelligent analytics</a:t>
            </a:r>
            <a:r>
              <a:rPr lang="en-US" baseline="0" dirty="0"/>
              <a:t> </a:t>
            </a:r>
            <a:r>
              <a:rPr lang="en-US" dirty="0"/>
              <a:t>are running continuously\\</a:t>
            </a:r>
            <a:r>
              <a:rPr lang="en-US" baseline="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optimize the comfort\\ assure the correctness\\ identify faulty and dysfunctional equip.</a:t>
            </a:r>
          </a:p>
          <a:p>
            <a:endParaRPr lang="en-US" dirty="0"/>
          </a:p>
          <a:p>
            <a:r>
              <a:rPr lang="en-US" dirty="0"/>
              <a:t>As a</a:t>
            </a:r>
            <a:r>
              <a:rPr lang="en-US" baseline="0" dirty="0"/>
              <a:t>n</a:t>
            </a:r>
            <a:r>
              <a:rPr lang="en-US" dirty="0"/>
              <a:t> example, </a:t>
            </a:r>
            <a:r>
              <a:rPr lang="en-US" baseline="0" dirty="0"/>
              <a:t>an analytics that</a:t>
            </a:r>
            <a:r>
              <a:rPr lang="en-US" dirty="0"/>
              <a:t> detects</a:t>
            </a:r>
            <a:r>
              <a:rPr lang="en-US" baseline="0" dirty="0"/>
              <a:t> overheated rooms would need to locate and pull data from the </a:t>
            </a:r>
            <a:r>
              <a:rPr lang="en-US" baseline="0" dirty="0" err="1"/>
              <a:t>tmp</a:t>
            </a:r>
            <a:r>
              <a:rPr lang="en-US" baseline="0" dirty="0"/>
              <a:t> &amp; </a:t>
            </a:r>
            <a:r>
              <a:rPr lang="en-US" baseline="0" dirty="0" err="1"/>
              <a:t>tmp</a:t>
            </a:r>
            <a:r>
              <a:rPr lang="en-US" baseline="0" dirty="0"/>
              <a:t> </a:t>
            </a:r>
            <a:r>
              <a:rPr lang="en-US" baseline="0" dirty="0" err="1"/>
              <a:t>stpt</a:t>
            </a:r>
            <a:r>
              <a:rPr lang="en-US" baseline="0" dirty="0"/>
              <a:t> in each room.</a:t>
            </a:r>
            <a:endParaRPr lang="en-US" dirty="0"/>
          </a:p>
          <a:p>
            <a:r>
              <a:rPr lang="en-US" dirty="0"/>
              <a:t>Contextual information about the type</a:t>
            </a:r>
            <a:r>
              <a:rPr lang="en-US" baseline="0" dirty="0"/>
              <a:t> and location of sensors </a:t>
            </a:r>
            <a:r>
              <a:rPr lang="en-US" dirty="0"/>
              <a:t>is usually extracted from the so-called point names, e.g., right</a:t>
            </a:r>
            <a:r>
              <a:rPr lang="en-US" baseline="0" dirty="0"/>
              <a:t> </a:t>
            </a:r>
            <a:r>
              <a:rPr lang="en-US" baseline="0" dirty="0" err="1"/>
              <a:t>bttm</a:t>
            </a:r>
            <a:r>
              <a:rPr lang="en-US" dirty="0"/>
              <a:t> in bldg1: see certain</a:t>
            </a:r>
            <a:r>
              <a:rPr lang="en-US" baseline="0" dirty="0"/>
              <a:t> structure and </a:t>
            </a:r>
            <a:r>
              <a:rPr lang="en-US" baseline="0" dirty="0" err="1"/>
              <a:t>volcab</a:t>
            </a:r>
            <a:r>
              <a:rPr lang="en-US" dirty="0"/>
              <a:t>\\ another two look completely diff\\</a:t>
            </a:r>
          </a:p>
          <a:p>
            <a:r>
              <a:rPr lang="en-US" dirty="0"/>
              <a:t>in othe</a:t>
            </a:r>
            <a:r>
              <a:rPr lang="en-US" baseline="0" dirty="0"/>
              <a:t>r words, </a:t>
            </a:r>
            <a:r>
              <a:rPr lang="en-US" dirty="0"/>
              <a:t>diff</a:t>
            </a:r>
            <a:r>
              <a:rPr lang="en-US" baseline="0" dirty="0"/>
              <a:t> buildings use diff vocabularies and conventions for the </a:t>
            </a:r>
            <a:r>
              <a:rPr lang="en-US" baseline="0" dirty="0" err="1"/>
              <a:t>pt</a:t>
            </a:r>
            <a:r>
              <a:rPr lang="en-US" baseline="0" dirty="0"/>
              <a:t> names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1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64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</a:t>
            </a:r>
            <a:r>
              <a:rPr lang="en-US" baseline="0" dirty="0"/>
              <a:t> baselines and axis </a:t>
            </a:r>
          </a:p>
          <a:p>
            <a:endParaRPr lang="en-US" baseline="0" dirty="0"/>
          </a:p>
          <a:p>
            <a:r>
              <a:rPr lang="en-US" dirty="0"/>
              <a:t>looking for correlated events is effective</a:t>
            </a:r>
            <a:r>
              <a:rPr lang="en-US" baseline="0" dirty="0"/>
              <a:t> in identifying co-located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222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col, each row, and order of rows (by co2)</a:t>
            </a:r>
          </a:p>
          <a:p>
            <a:endParaRPr lang="en-US" dirty="0"/>
          </a:p>
          <a:p>
            <a:r>
              <a:rPr lang="en-US" dirty="0"/>
              <a:t>Errors</a:t>
            </a:r>
            <a:r>
              <a:rPr lang="en-US" baseline="0" dirty="0"/>
              <a:t> only occur in nearby rooms</a:t>
            </a:r>
          </a:p>
          <a:p>
            <a:endParaRPr lang="en-US" baseline="0" dirty="0"/>
          </a:p>
          <a:p>
            <a:r>
              <a:rPr lang="en-US" baseline="0" dirty="0"/>
              <a:t>Different accuracy metric ~90%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693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275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875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</a:t>
            </a:r>
            <a:r>
              <a:rPr lang="en-US" baseline="0" dirty="0"/>
              <a:t> extracting the contextual information, we need to express it in a uniform format, i.e., a schema</a:t>
            </a:r>
          </a:p>
          <a:p>
            <a:endParaRPr lang="en-US" baseline="0" dirty="0"/>
          </a:p>
          <a:p>
            <a:r>
              <a:rPr lang="en-US" baseline="0" dirty="0"/>
              <a:t>Brick has an expressive and comprehensive vocabulary to represent the entities and their relationships\\ triplet predicate: e.g. \\ \\</a:t>
            </a:r>
          </a:p>
          <a:p>
            <a:endParaRPr lang="en-US" baseline="0" dirty="0"/>
          </a:p>
          <a:p>
            <a:r>
              <a:rPr lang="en-US" baseline="0" dirty="0"/>
              <a:t>it enables efficient and convenient queries.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29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303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Plaster consists of</a:t>
            </a:r>
            <a:r>
              <a:rPr lang="en-US" baseline="0" dirty="0"/>
              <a:t> reusable modules, and provides unified interfaces to construct algorithms and enable them to connect with each other.</a:t>
            </a:r>
          </a:p>
          <a:p>
            <a:endParaRPr lang="en-US" baseline="0" dirty="0"/>
          </a:p>
          <a:p>
            <a:r>
              <a:rPr lang="en-US" baseline="0" dirty="0"/>
              <a:t>e.g., BA learns type faster than zodiac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435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Enables: workflow\\benchmark\\Feature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80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Consequently, as a first step in</a:t>
            </a:r>
            <a:r>
              <a:rPr lang="en-US" baseline="0" dirty="0"/>
              <a:t> running analytics</a:t>
            </a:r>
            <a:r>
              <a:rPr lang="en-US" dirty="0"/>
              <a:t>, we need to create\\ a match btw the data</a:t>
            </a:r>
            <a:r>
              <a:rPr lang="en-US" baseline="0" dirty="0"/>
              <a:t> streams and </a:t>
            </a:r>
            <a:r>
              <a:rPr lang="en-US" dirty="0"/>
              <a:t>the inputs of AE\\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</a:t>
            </a:r>
            <a:r>
              <a:rPr lang="en-US" baseline="0" dirty="0"/>
              <a:t> process is called metadata mapping and </a:t>
            </a:r>
            <a:r>
              <a:rPr lang="en-US" dirty="0"/>
              <a:t>is currently a manual process performed</a:t>
            </a:r>
            <a:r>
              <a:rPr lang="en-US" baseline="0" dirty="0"/>
              <a:t> </a:t>
            </a:r>
            <a:r>
              <a:rPr lang="en-US" dirty="0"/>
              <a:t>on</a:t>
            </a:r>
            <a:r>
              <a:rPr lang="en-US" baseline="0" dirty="0"/>
              <a:t> a per building basis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116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137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prioritize</a:t>
            </a:r>
            <a:r>
              <a:rPr lang="en-US" baseline="0" dirty="0"/>
              <a:t> attention in data, building search engine\\</a:t>
            </a:r>
          </a:p>
          <a:p>
            <a:endParaRPr lang="en-US" baseline="0" dirty="0"/>
          </a:p>
          <a:p>
            <a:r>
              <a:rPr lang="en-US" baseline="0" dirty="0"/>
              <a:t>create context for all personal digital traces\\</a:t>
            </a:r>
          </a:p>
          <a:p>
            <a:endParaRPr lang="en-US" baseline="0" dirty="0"/>
          </a:p>
          <a:p>
            <a:r>
              <a:rPr lang="en-US" baseline="0" dirty="0"/>
              <a:t>secure and protect user's data since we can infer so much 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529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ack</a:t>
            </a:r>
            <a:r>
              <a:rPr lang="en-US" dirty="0"/>
              <a:t> before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71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</a:t>
            </a:r>
            <a:r>
              <a:rPr lang="en-US" baseline="0" dirty="0"/>
              <a:t> example, here is the </a:t>
            </a:r>
            <a:r>
              <a:rPr lang="en-US" baseline="0" dirty="0" err="1"/>
              <a:t>pn</a:t>
            </a:r>
            <a:r>
              <a:rPr lang="en-US" baseline="0" dirty="0"/>
              <a:t> for a </a:t>
            </a:r>
            <a:r>
              <a:rPr lang="en-US" baseline="0" dirty="0" err="1"/>
              <a:t>tmp</a:t>
            </a:r>
            <a:r>
              <a:rPr lang="en-US" baseline="0" dirty="0"/>
              <a:t>|| to extract the info\\ a technician with domain knowledge\\ needs to manually segment the </a:t>
            </a:r>
            <a:r>
              <a:rPr lang="en-US" altLang="zh-CN" baseline="0" dirty="0" err="1"/>
              <a:t>pt</a:t>
            </a:r>
            <a:r>
              <a:rPr lang="en-US" altLang="zh-CN" baseline="0" dirty="0"/>
              <a:t> names </a:t>
            </a:r>
            <a:r>
              <a:rPr lang="en-US" baseline="0" dirty="0"/>
              <a:t>and decode\\ the information, e.g.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It </a:t>
            </a:r>
            <a:r>
              <a:rPr lang="en-US" dirty="0"/>
              <a:t>takes weeks for a typical</a:t>
            </a:r>
            <a:r>
              <a:rPr lang="en-US" baseline="0" dirty="0"/>
              <a:t> </a:t>
            </a:r>
            <a:r>
              <a:rPr lang="en-US" baseline="0" dirty="0" err="1"/>
              <a:t>bldg</a:t>
            </a:r>
            <a:r>
              <a:rPr lang="en-US" baseline="0" dirty="0"/>
              <a:t> with thousands of </a:t>
            </a:r>
            <a:r>
              <a:rPr lang="en-US" baseline="0" dirty="0" err="1"/>
              <a:t>sensors&amp;pts</a:t>
            </a:r>
            <a:r>
              <a:rPr lang="en-US" baseline="0" dirty="0"/>
              <a:t>|| </a:t>
            </a:r>
            <a:r>
              <a:rPr lang="en-US" dirty="0"/>
              <a:t>not scalable to the </a:t>
            </a:r>
            <a:r>
              <a:rPr lang="en-US" dirty="0" err="1"/>
              <a:t>Ms</a:t>
            </a:r>
            <a:r>
              <a:rPr lang="en-US" dirty="0"/>
              <a:t> of </a:t>
            </a:r>
            <a:r>
              <a:rPr lang="en-US" dirty="0" err="1"/>
              <a:t>bldgs</a:t>
            </a:r>
            <a:endParaRPr lang="en-US" dirty="0"/>
          </a:p>
          <a:p>
            <a:endParaRPr lang="en-US" dirty="0"/>
          </a:p>
          <a:p>
            <a:r>
              <a:rPr lang="en-US" dirty="0"/>
              <a:t>besides, mapping</a:t>
            </a:r>
            <a:r>
              <a:rPr lang="en-US" baseline="0" dirty="0"/>
              <a:t> one </a:t>
            </a:r>
            <a:r>
              <a:rPr lang="en-US" baseline="0" dirty="0" err="1"/>
              <a:t>bldg</a:t>
            </a:r>
            <a:r>
              <a:rPr lang="en-US" baseline="0" dirty="0"/>
              <a:t> could be </a:t>
            </a:r>
            <a:r>
              <a:rPr lang="en-US" dirty="0"/>
              <a:t>1M business</a:t>
            </a:r>
            <a:r>
              <a:rPr lang="en-US" baseline="0" dirty="0"/>
              <a:t>\\, and this cost </a:t>
            </a:r>
            <a:r>
              <a:rPr lang="en-US" dirty="0"/>
              <a:t>eats into the potential </a:t>
            </a:r>
            <a:r>
              <a:rPr lang="en-US" baseline="0" dirty="0"/>
              <a:t>savings.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16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want to predict types</a:t>
            </a:r>
            <a:r>
              <a:rPr lang="en-US" altLang="zh-CN" baseline="0" dirty="0"/>
              <a:t>\\, based on that we also need to know the relations between points\\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e.g., there are a handful of ahus, where each h/c air and </a:t>
            </a:r>
            <a:r>
              <a:rPr lang="en-US" altLang="zh-CN" baseline="0" dirty="0" err="1"/>
              <a:t>cirs</a:t>
            </a:r>
            <a:r>
              <a:rPr lang="en-US" altLang="zh-CN" baseline="0" dirty="0"/>
              <a:t> to dozens of </a:t>
            </a:r>
            <a:r>
              <a:rPr lang="en-US" altLang="zh-CN" baseline="0" dirty="0" err="1"/>
              <a:t>vavs</a:t>
            </a:r>
            <a:r>
              <a:rPr lang="en-US" altLang="zh-CN" baseline="0" dirty="0"/>
              <a:t>, and the </a:t>
            </a:r>
            <a:r>
              <a:rPr lang="en-US" altLang="zh-CN" baseline="0" dirty="0" err="1"/>
              <a:t>vav</a:t>
            </a:r>
            <a:r>
              <a:rPr lang="en-US" altLang="zh-CN" baseline="0" dirty="0"/>
              <a:t> further fine tunes the air to a space. one type of important relation is the functional connection btw ahu &amp; </a:t>
            </a:r>
            <a:r>
              <a:rPr lang="en-US" altLang="zh-CN" baseline="0" dirty="0" err="1"/>
              <a:t>vav</a:t>
            </a:r>
            <a:r>
              <a:rPr lang="en-US" altLang="zh-CN" baseline="0" dirty="0"/>
              <a:t>\\, which we want to </a:t>
            </a:r>
            <a:r>
              <a:rPr lang="en-US" altLang="zh-CN" baseline="0" dirty="0" err="1"/>
              <a:t>idtfy</a:t>
            </a:r>
            <a:r>
              <a:rPr lang="en-US" altLang="zh-CN" baseline="0" dirty="0"/>
              <a:t> by </a:t>
            </a:r>
            <a:r>
              <a:rPr lang="en-US" altLang="zh-CN" baseline="0" dirty="0" err="1"/>
              <a:t>fan&amp;flow</a:t>
            </a:r>
            <a:r>
              <a:rPr lang="en-US" altLang="zh-CN" baseline="0" dirty="0"/>
              <a:t> - issue in a </a:t>
            </a:r>
            <a:r>
              <a:rPr lang="en-US" altLang="zh-CN" baseline="0" dirty="0" err="1"/>
              <a:t>vav</a:t>
            </a:r>
            <a:r>
              <a:rPr lang="en-US" altLang="zh-CN" baseline="0" dirty="0"/>
              <a:t>, track down ahu\\, </a:t>
            </a:r>
          </a:p>
          <a:p>
            <a:r>
              <a:rPr lang="en-US" altLang="zh-CN" baseline="0" dirty="0"/>
              <a:t>or co-located sensors to assess if a room is comfortable</a:t>
            </a:r>
            <a:r>
              <a:rPr lang="en-US" altLang="zh-CN" baseline="0" dirty="0" smtClean="0"/>
              <a:t>.\\</a:t>
            </a: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83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40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C9967-C778-4DD9-8F46-C6F15837B72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06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5EA8-058B-46C1-9C2C-70C538FFD0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16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5801-1F39-47AF-A3D6-C0312F8A6B30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83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A93AB-94E0-4B9C-8E0B-8CB23F6501EB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98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123B-7BCB-40E0-AA12-C98DF3DDE477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25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169043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E64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3F73-D3AE-49BF-84A3-C9A703C525C0}" type="datetime1">
              <a:rPr lang="en-US" smtClean="0"/>
              <a:t>10/15/18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burst_oran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6787" y="5598605"/>
            <a:ext cx="1156716" cy="1156716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552649" y="5975256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53343D8-E105-4667-A6C4-120280CF56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UVA_Primary_2C_coate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9" y="6255553"/>
            <a:ext cx="1815870" cy="44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74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5F9B-2767-4AB7-81B9-F9BB97455A8E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UVA_Primary_2C_coate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857" y="6042841"/>
            <a:ext cx="1815870" cy="44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7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9430-E9C7-493B-9B9C-6E9153A9A82C}" type="datetime1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08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0837-FD8F-4163-83F6-9CEC42E76E46}" type="datetime1">
              <a:rPr lang="en-US" smtClean="0"/>
              <a:t>10/15/18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60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3420-3AFF-434E-96E5-2F1CE8A10AF5}" type="datetime1">
              <a:rPr lang="en-US" smtClean="0"/>
              <a:t>10/15/18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46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41AAB-2709-4444-9B75-44DFFAD1087D}" type="datetime1">
              <a:rPr lang="en-US" smtClean="0"/>
              <a:t>10/15/18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D23B-6437-460E-8901-BC5C46D0DE80}" type="datetime1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376C5-2709-4032-A59B-C32C9565204E}" type="datetime1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03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A2B53-E9B3-47B6-AAC2-E3173E7F7141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343D8-E105-4667-A6C4-120280CF5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9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6" Type="http://schemas.microsoft.com/office/2007/relationships/hdphoto" Target="../media/hdphoto1.wdp"/><Relationship Id="rId7" Type="http://schemas.openxmlformats.org/officeDocument/2006/relationships/image" Target="../media/image6.png"/><Relationship Id="rId8" Type="http://schemas.microsoft.com/office/2007/relationships/hdphoto" Target="../media/hdphoto2.wdp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29.png"/><Relationship Id="rId13" Type="http://schemas.openxmlformats.org/officeDocument/2006/relationships/image" Target="../media/image27.png"/><Relationship Id="rId14" Type="http://schemas.openxmlformats.org/officeDocument/2006/relationships/image" Target="../media/image40.png"/><Relationship Id="rId15" Type="http://schemas.openxmlformats.org/officeDocument/2006/relationships/image" Target="../media/image26.png"/><Relationship Id="rId16" Type="http://schemas.openxmlformats.org/officeDocument/2006/relationships/image" Target="../media/image28.png"/><Relationship Id="rId17" Type="http://schemas.openxmlformats.org/officeDocument/2006/relationships/image" Target="../media/image36.png"/><Relationship Id="rId1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35.png"/><Relationship Id="rId10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4.png"/><Relationship Id="rId13" Type="http://schemas.openxmlformats.org/officeDocument/2006/relationships/image" Target="../media/image41.png"/><Relationship Id="rId14" Type="http://schemas.openxmlformats.org/officeDocument/2006/relationships/image" Target="../media/image40.png"/><Relationship Id="rId15" Type="http://schemas.openxmlformats.org/officeDocument/2006/relationships/image" Target="../media/image2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26.png"/><Relationship Id="rId9" Type="http://schemas.openxmlformats.org/officeDocument/2006/relationships/image" Target="../media/image35.png"/><Relationship Id="rId10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2.tiff"/><Relationship Id="rId6" Type="http://schemas.openxmlformats.org/officeDocument/2006/relationships/image" Target="../media/image23.png"/><Relationship Id="rId7" Type="http://schemas.microsoft.com/office/2007/relationships/hdphoto" Target="../media/hdphoto4.wdp"/><Relationship Id="rId8" Type="http://schemas.openxmlformats.org/officeDocument/2006/relationships/image" Target="../media/image24.tiff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24.tiff"/><Relationship Id="rId5" Type="http://schemas.openxmlformats.org/officeDocument/2006/relationships/image" Target="../media/image47.png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2.tiff"/><Relationship Id="rId6" Type="http://schemas.openxmlformats.org/officeDocument/2006/relationships/image" Target="../media/image23.png"/><Relationship Id="rId7" Type="http://schemas.microsoft.com/office/2007/relationships/hdphoto" Target="../media/hdphoto4.wdp"/><Relationship Id="rId8" Type="http://schemas.openxmlformats.org/officeDocument/2006/relationships/image" Target="../media/image24.tiff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tiff"/><Relationship Id="rId20" Type="http://schemas.openxmlformats.org/officeDocument/2006/relationships/image" Target="../media/image74.jpe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gif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8" Type="http://schemas.openxmlformats.org/officeDocument/2006/relationships/image" Target="../media/image72.png"/><Relationship Id="rId1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jpeg"/><Relationship Id="rId4" Type="http://schemas.microsoft.com/office/2007/relationships/hdphoto" Target="../media/hdphoto6.wdp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tiff"/><Relationship Id="rId9" Type="http://schemas.openxmlformats.org/officeDocument/2006/relationships/image" Target="../media/image80.tiff"/><Relationship Id="rId10" Type="http://schemas.openxmlformats.org/officeDocument/2006/relationships/image" Target="../media/image8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tiff"/><Relationship Id="rId7" Type="http://schemas.openxmlformats.org/officeDocument/2006/relationships/image" Target="../media/image23.png"/><Relationship Id="rId8" Type="http://schemas.microsoft.com/office/2007/relationships/hdphoto" Target="../media/hdphoto4.wdp"/><Relationship Id="rId9" Type="http://schemas.openxmlformats.org/officeDocument/2006/relationships/image" Target="../media/image24.tiff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_TitleP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963953"/>
          </a:xfrm>
          <a:prstGeom prst="rect">
            <a:avLst/>
          </a:prstGeom>
        </p:spPr>
      </p:pic>
      <p:pic>
        <p:nvPicPr>
          <p:cNvPr id="5" name="Picture 4" descr="centered_whit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81" y="5785331"/>
            <a:ext cx="1642720" cy="1031743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1487010" y="4391584"/>
            <a:ext cx="9285270" cy="822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i="0" kern="1200" baseline="0">
                <a:solidFill>
                  <a:schemeClr val="bg1"/>
                </a:solidFill>
                <a:latin typeface="FranklinGothicURWComDem"/>
                <a:ea typeface="+mj-ea"/>
                <a:cs typeface="FranklinGothicURWComDem"/>
              </a:defRPr>
            </a:lvl1pPr>
          </a:lstStyle>
          <a:p>
            <a:endParaRPr lang="en-US" sz="2000" dirty="0">
              <a:latin typeface="FranklinGothicURWComBoo"/>
              <a:cs typeface="FranklinGothicURWComBoo"/>
            </a:endParaRP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798559" y="1256840"/>
            <a:ext cx="10349992" cy="959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1"/>
                </a:solidFill>
                <a:latin typeface="FranklinGothicURWComDem"/>
                <a:ea typeface="+mj-ea"/>
                <a:cs typeface="FranklinGothicURWComDem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Towards Automatic Context Inference</a:t>
            </a:r>
          </a:p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for Sensors in Commercial Buildings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53B05595-84BD-4F6E-BA35-F7BBDFDCAC36}"/>
              </a:ext>
            </a:extLst>
          </p:cNvPr>
          <p:cNvGrpSpPr/>
          <p:nvPr/>
        </p:nvGrpSpPr>
        <p:grpSpPr>
          <a:xfrm>
            <a:off x="2922077" y="3244495"/>
            <a:ext cx="6767768" cy="2691535"/>
            <a:chOff x="2351132" y="3102276"/>
            <a:chExt cx="8118244" cy="3228617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F2EC3719-1723-42BC-9C95-DDB6DFA99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1132" y="4542520"/>
              <a:ext cx="7557025" cy="178837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DC8EC194-3E2E-4C5B-B62B-73F6F6FB6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82419" y="3102276"/>
              <a:ext cx="7386957" cy="17086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856E41D5-2B83-42C1-9B41-35FFD20516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285"/>
            <a:stretch/>
          </p:blipFill>
          <p:spPr>
            <a:xfrm>
              <a:off x="3082419" y="4817659"/>
              <a:ext cx="51968" cy="3965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00749B5F-F38A-4ADD-9AE4-DCBACC81B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285"/>
            <a:stretch/>
          </p:blipFill>
          <p:spPr>
            <a:xfrm>
              <a:off x="7728582" y="4813150"/>
              <a:ext cx="51968" cy="39656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1827D8EE-670F-469A-A3FA-1713CCE45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285"/>
            <a:stretch/>
          </p:blipFill>
          <p:spPr>
            <a:xfrm>
              <a:off x="9553307" y="4737448"/>
              <a:ext cx="51968" cy="167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550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85"/>
    </mc:Choice>
    <mc:Fallback xmlns="">
      <p:transition spd="slow" advTm="106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62906"/>
          </a:xfrm>
        </p:spPr>
        <p:txBody>
          <a:bodyPr/>
          <a:lstStyle/>
          <a:p>
            <a:r>
              <a:rPr lang="en-US" altLang="zh-CN" dirty="0"/>
              <a:t>Automatic type inference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Automatic relation inference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Functional connection between equipment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Co-location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Toolkit for mapping to a uniform format (Brick schema)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608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7359826" y="995246"/>
            <a:ext cx="596861" cy="3589448"/>
            <a:chOff x="7359826" y="995246"/>
            <a:chExt cx="596861" cy="3589448"/>
          </a:xfrm>
        </p:grpSpPr>
        <p:grpSp>
          <p:nvGrpSpPr>
            <p:cNvPr id="65" name="Group 64"/>
            <p:cNvGrpSpPr/>
            <p:nvPr/>
          </p:nvGrpSpPr>
          <p:grpSpPr>
            <a:xfrm>
              <a:off x="7385312" y="995246"/>
              <a:ext cx="554228" cy="3589448"/>
              <a:chOff x="7385312" y="995246"/>
              <a:chExt cx="554228" cy="3589448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5312" y="4034575"/>
                <a:ext cx="554228" cy="550119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90640" y="3256650"/>
                <a:ext cx="543571" cy="560905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4454" y="2504219"/>
                <a:ext cx="335945" cy="535412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4454" y="995246"/>
                <a:ext cx="335945" cy="535412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59826" y="1788071"/>
              <a:ext cx="596861" cy="420679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033" y="5040220"/>
            <a:ext cx="868554" cy="91614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672305" y="2569430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SODA1R300_ART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470" y="3348654"/>
            <a:ext cx="1057187" cy="4120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955" y="898707"/>
            <a:ext cx="1133044" cy="56241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672305" y="1789204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SODA2R214_ART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672305" y="99524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SODA-ZONE2ART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72305" y="33700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SODA-AHU9-SFS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672305" y="417063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SODA3AHU7-SFS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102" y="4789017"/>
            <a:ext cx="812413" cy="11673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624360" y="898707"/>
            <a:ext cx="2028232" cy="3778127"/>
            <a:chOff x="5937955" y="898707"/>
            <a:chExt cx="2028232" cy="3778127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4470" y="3348654"/>
              <a:ext cx="1057187" cy="412091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2807" y="1712337"/>
              <a:ext cx="1083339" cy="57050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9566" y="4018350"/>
              <a:ext cx="1111433" cy="65848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7955" y="898707"/>
              <a:ext cx="1133044" cy="56241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326" y="4137253"/>
              <a:ext cx="596861" cy="420679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0642" y="3279640"/>
              <a:ext cx="554228" cy="55011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0642" y="1693418"/>
              <a:ext cx="543571" cy="56090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0642" y="910999"/>
              <a:ext cx="543571" cy="550119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4454" y="2504219"/>
              <a:ext cx="335945" cy="535412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98715" y="2477497"/>
              <a:ext cx="1050332" cy="553199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693" y="4217318"/>
            <a:ext cx="1041321" cy="275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890310" y="2525565"/>
            <a:ext cx="1227642" cy="4515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37955" y="1691913"/>
            <a:ext cx="1133044" cy="56241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215496" y="-44"/>
            <a:ext cx="11863903" cy="43103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ecision 11"/>
          <p:cNvSpPr/>
          <p:nvPr/>
        </p:nvSpPr>
        <p:spPr>
          <a:xfrm>
            <a:off x="1465090" y="208043"/>
            <a:ext cx="723601" cy="413518"/>
          </a:xfrm>
          <a:prstGeom prst="flowChartDecision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17375E"/>
                  </a:solidFill>
                </a:ln>
                <a:solidFill>
                  <a:srgbClr val="17375E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242FBCF1-B1A4-46E3-A47C-3946650BD5B2}"/>
              </a:ext>
            </a:extLst>
          </p:cNvPr>
          <p:cNvSpPr/>
          <p:nvPr/>
        </p:nvSpPr>
        <p:spPr>
          <a:xfrm>
            <a:off x="504792" y="3182651"/>
            <a:ext cx="2941831" cy="1374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Zone1 Temp RMI328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Space RMI530 TMP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DA Humiditydac4UIP17</a:t>
            </a:r>
          </a:p>
        </p:txBody>
      </p:sp>
    </p:spTree>
    <p:extLst>
      <p:ext uri="{BB962C8B-B14F-4D97-AF65-F5344CB8AC3E}">
        <p14:creationId xmlns:p14="http://schemas.microsoft.com/office/powerpoint/2010/main" val="261129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0.47591 -0.00232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35" grpId="0"/>
      <p:bldP spid="3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033" y="5040220"/>
            <a:ext cx="868554" cy="91614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672305" y="2569430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SODA1R300_ART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470" y="3348654"/>
            <a:ext cx="1057187" cy="4120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955" y="898707"/>
            <a:ext cx="1133044" cy="56241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672305" y="1789204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SODA2R214_ART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672305" y="99524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SODA-ZONE2ART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72305" y="33700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SODA-AHU9-SFS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672305" y="417063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SODA3AHU7-SFS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693" y="4217318"/>
            <a:ext cx="1041321" cy="275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890310" y="2525565"/>
            <a:ext cx="1227642" cy="4515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37955" y="1691913"/>
            <a:ext cx="1133044" cy="56241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41783" y="898707"/>
            <a:ext cx="2006621" cy="3846664"/>
            <a:chOff x="-1702862" y="1693418"/>
            <a:chExt cx="2006621" cy="384666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702862" y="3336429"/>
              <a:ext cx="1107109" cy="64717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39812" y="3348654"/>
              <a:ext cx="543571" cy="550119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99621" y="1712337"/>
              <a:ext cx="1083339" cy="57050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702862" y="2436546"/>
              <a:ext cx="1111433" cy="65848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93102" y="2555449"/>
              <a:ext cx="596861" cy="42067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71786" y="1693418"/>
              <a:ext cx="543571" cy="5609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556715" y="5012309"/>
              <a:ext cx="894699" cy="527773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71786" y="4940468"/>
              <a:ext cx="554228" cy="550119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74" y="4165047"/>
              <a:ext cx="335945" cy="53541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63713" y="4138325"/>
              <a:ext cx="1050332" cy="553199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215496" y="-44"/>
            <a:ext cx="11863903" cy="43103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ecision 11"/>
          <p:cNvSpPr/>
          <p:nvPr/>
        </p:nvSpPr>
        <p:spPr>
          <a:xfrm>
            <a:off x="1465090" y="208043"/>
            <a:ext cx="723601" cy="413518"/>
          </a:xfrm>
          <a:prstGeom prst="flowChartDecision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17375E"/>
                  </a:solidFill>
                </a:ln>
                <a:solidFill>
                  <a:srgbClr val="17375E"/>
                </a:solidFill>
              </a:rPr>
              <a:t>2</a:t>
            </a:r>
          </a:p>
        </p:txBody>
      </p:sp>
      <p:sp>
        <p:nvSpPr>
          <p:cNvPr id="52" name="Flowchart: Decision 51"/>
          <p:cNvSpPr/>
          <p:nvPr/>
        </p:nvSpPr>
        <p:spPr>
          <a:xfrm>
            <a:off x="7255319" y="197125"/>
            <a:ext cx="723601" cy="413518"/>
          </a:xfrm>
          <a:prstGeom prst="flowChartDecision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17375E"/>
                  </a:solidFill>
                </a:ln>
                <a:solidFill>
                  <a:srgbClr val="17375E"/>
                </a:solidFill>
              </a:rPr>
              <a:t>1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7359826" y="995246"/>
            <a:ext cx="596861" cy="3589448"/>
            <a:chOff x="7359826" y="995246"/>
            <a:chExt cx="596861" cy="3589448"/>
          </a:xfrm>
        </p:grpSpPr>
        <p:grpSp>
          <p:nvGrpSpPr>
            <p:cNvPr id="64" name="Group 63"/>
            <p:cNvGrpSpPr/>
            <p:nvPr/>
          </p:nvGrpSpPr>
          <p:grpSpPr>
            <a:xfrm>
              <a:off x="7385312" y="995246"/>
              <a:ext cx="554228" cy="3589448"/>
              <a:chOff x="7385312" y="995246"/>
              <a:chExt cx="554228" cy="3589448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5312" y="4034575"/>
                <a:ext cx="554228" cy="550119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90640" y="3256650"/>
                <a:ext cx="543571" cy="560905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4454" y="2504219"/>
                <a:ext cx="335945" cy="535412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4454" y="995246"/>
                <a:ext cx="335945" cy="535412"/>
              </a:xfrm>
              <a:prstGeom prst="rect">
                <a:avLst/>
              </a:prstGeom>
            </p:spPr>
          </p:pic>
        </p:grp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59826" y="1788071"/>
              <a:ext cx="596861" cy="420679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8374645" y="987892"/>
            <a:ext cx="653509" cy="3541050"/>
            <a:chOff x="8374645" y="987892"/>
            <a:chExt cx="653509" cy="3541050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52610" y="3279639"/>
              <a:ext cx="554228" cy="550119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4645" y="987892"/>
              <a:ext cx="543571" cy="550119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1752" y="2519509"/>
              <a:ext cx="335945" cy="535412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31293" y="4108263"/>
              <a:ext cx="596861" cy="420679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2730" y="1780698"/>
              <a:ext cx="596861" cy="420679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102" y="4789017"/>
            <a:ext cx="812413" cy="1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6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0.56003 -0.00232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5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033" y="5040220"/>
            <a:ext cx="868554" cy="91614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672305" y="2569430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SODA1R300_ART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470" y="3348654"/>
            <a:ext cx="1057187" cy="4120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955" y="898707"/>
            <a:ext cx="1133044" cy="56241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672305" y="1789204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SODA2R214_ART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672305" y="99524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SODA-ZONE2ART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72305" y="33700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SODA-AHU9-SFS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672305" y="417063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SODA3AHU7-SFS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693" y="4217318"/>
            <a:ext cx="1041321" cy="275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890310" y="2525565"/>
            <a:ext cx="1227642" cy="4515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37955" y="1691913"/>
            <a:ext cx="1133044" cy="56241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374645" y="987892"/>
            <a:ext cx="653509" cy="3541050"/>
            <a:chOff x="8374645" y="987892"/>
            <a:chExt cx="653509" cy="3541050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52610" y="3279639"/>
              <a:ext cx="554228" cy="55011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4645" y="987892"/>
              <a:ext cx="543571" cy="550119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1752" y="2519509"/>
              <a:ext cx="335945" cy="535412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31293" y="4108263"/>
              <a:ext cx="596861" cy="420679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2730" y="1780698"/>
              <a:ext cx="596861" cy="420679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671688" y="913758"/>
            <a:ext cx="1926617" cy="3642695"/>
            <a:chOff x="9228514" y="922807"/>
            <a:chExt cx="1926617" cy="364269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75314" y="3907018"/>
              <a:ext cx="1111433" cy="65848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6273" y="3508204"/>
              <a:ext cx="711235" cy="92987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32127" y="1805708"/>
              <a:ext cx="1057187" cy="412091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9228514" y="922807"/>
              <a:ext cx="1227642" cy="451585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68635" y="2572632"/>
              <a:ext cx="984169" cy="58055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58270" y="936235"/>
              <a:ext cx="543571" cy="550119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58270" y="2596325"/>
              <a:ext cx="596861" cy="420679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00102" y="3274244"/>
              <a:ext cx="543571" cy="560905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58270" y="1735960"/>
              <a:ext cx="554228" cy="550119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58270" y="4090333"/>
              <a:ext cx="596861" cy="420679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519907" y="987892"/>
            <a:ext cx="554228" cy="3596802"/>
            <a:chOff x="9519907" y="987892"/>
            <a:chExt cx="554228" cy="3596802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07731" y="987892"/>
              <a:ext cx="335945" cy="535412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9907" y="4034575"/>
              <a:ext cx="554228" cy="550119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9907" y="3270587"/>
              <a:ext cx="554228" cy="550119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9907" y="2431885"/>
              <a:ext cx="543571" cy="56090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07731" y="1691913"/>
              <a:ext cx="335945" cy="535412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215496" y="-44"/>
            <a:ext cx="11863903" cy="43103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ecision 11"/>
          <p:cNvSpPr/>
          <p:nvPr/>
        </p:nvSpPr>
        <p:spPr>
          <a:xfrm>
            <a:off x="1465090" y="208043"/>
            <a:ext cx="723601" cy="413518"/>
          </a:xfrm>
          <a:prstGeom prst="flowChartDecision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17375E"/>
                  </a:solidFill>
                </a:ln>
                <a:solidFill>
                  <a:srgbClr val="17375E"/>
                </a:solidFill>
              </a:rPr>
              <a:t>3</a:t>
            </a:r>
          </a:p>
        </p:txBody>
      </p:sp>
      <p:sp>
        <p:nvSpPr>
          <p:cNvPr id="52" name="Flowchart: Decision 51"/>
          <p:cNvSpPr/>
          <p:nvPr/>
        </p:nvSpPr>
        <p:spPr>
          <a:xfrm>
            <a:off x="7255319" y="197125"/>
            <a:ext cx="723601" cy="413518"/>
          </a:xfrm>
          <a:prstGeom prst="flowChartDecision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17375E"/>
                  </a:solidFill>
                </a:ln>
                <a:solidFill>
                  <a:srgbClr val="17375E"/>
                </a:solidFill>
              </a:rPr>
              <a:t>1</a:t>
            </a:r>
          </a:p>
        </p:txBody>
      </p:sp>
      <p:sp>
        <p:nvSpPr>
          <p:cNvPr id="83" name="Flowchart: Decision 82"/>
          <p:cNvSpPr/>
          <p:nvPr/>
        </p:nvSpPr>
        <p:spPr>
          <a:xfrm>
            <a:off x="8283237" y="197125"/>
            <a:ext cx="723601" cy="413518"/>
          </a:xfrm>
          <a:prstGeom prst="flowChartDecision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17375E"/>
                  </a:solidFill>
                </a:ln>
                <a:solidFill>
                  <a:srgbClr val="17375E"/>
                </a:solidFill>
              </a:rPr>
              <a:t>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359826" y="995246"/>
            <a:ext cx="596861" cy="3589448"/>
            <a:chOff x="7359826" y="995246"/>
            <a:chExt cx="596861" cy="3589448"/>
          </a:xfrm>
        </p:grpSpPr>
        <p:grpSp>
          <p:nvGrpSpPr>
            <p:cNvPr id="23" name="Group 22"/>
            <p:cNvGrpSpPr/>
            <p:nvPr/>
          </p:nvGrpSpPr>
          <p:grpSpPr>
            <a:xfrm>
              <a:off x="7385312" y="995246"/>
              <a:ext cx="554228" cy="3589448"/>
              <a:chOff x="7385312" y="995246"/>
              <a:chExt cx="554228" cy="358944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5312" y="4034575"/>
                <a:ext cx="554228" cy="55011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90640" y="3256650"/>
                <a:ext cx="543571" cy="56090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4454" y="2504219"/>
                <a:ext cx="335945" cy="535412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4454" y="995246"/>
                <a:ext cx="335945" cy="535412"/>
              </a:xfrm>
              <a:prstGeom prst="rect">
                <a:avLst/>
              </a:prstGeom>
            </p:spPr>
          </p:pic>
        </p:grp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59826" y="1788071"/>
              <a:ext cx="596861" cy="420679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102" y="4789017"/>
            <a:ext cx="812413" cy="1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0.64831 -0.0023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0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7265341" y="918746"/>
            <a:ext cx="757683" cy="702987"/>
          </a:xfrm>
          <a:prstGeom prst="ellipse">
            <a:avLst/>
          </a:prstGeom>
          <a:solidFill>
            <a:srgbClr val="EE6419">
              <a:alpha val="39000"/>
            </a:srgbClr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8252484" y="918746"/>
            <a:ext cx="757683" cy="702987"/>
          </a:xfrm>
          <a:prstGeom prst="ellipse">
            <a:avLst/>
          </a:prstGeom>
          <a:solidFill>
            <a:srgbClr val="EE6419">
              <a:alpha val="39000"/>
            </a:srgbClr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9382938" y="918746"/>
            <a:ext cx="757683" cy="702987"/>
          </a:xfrm>
          <a:prstGeom prst="ellipse">
            <a:avLst/>
          </a:prstGeom>
          <a:solidFill>
            <a:srgbClr val="EE6419">
              <a:alpha val="39000"/>
            </a:srgbClr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033" y="5040220"/>
            <a:ext cx="868554" cy="91614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672305" y="2569430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SODA1R300_ART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470" y="3348654"/>
            <a:ext cx="1057187" cy="4120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955" y="898707"/>
            <a:ext cx="1133044" cy="56241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672305" y="1789204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SODA2R214_ART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672305" y="99524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SODA-ZONE2ART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72305" y="33700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SODA-AHU9-SFS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672305" y="417063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SODA3AHU7-SFS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693" y="4217318"/>
            <a:ext cx="1041321" cy="275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890310" y="2525565"/>
            <a:ext cx="1227642" cy="4515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37955" y="1691913"/>
            <a:ext cx="1133044" cy="562410"/>
          </a:xfrm>
          <a:prstGeom prst="rect">
            <a:avLst/>
          </a:prstGeom>
        </p:spPr>
      </p:pic>
      <p:sp>
        <p:nvSpPr>
          <p:cNvPr id="52" name="Flowchart: Decision 51"/>
          <p:cNvSpPr/>
          <p:nvPr/>
        </p:nvSpPr>
        <p:spPr>
          <a:xfrm>
            <a:off x="7255319" y="197125"/>
            <a:ext cx="723601" cy="413518"/>
          </a:xfrm>
          <a:prstGeom prst="flowChartDecision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17375E"/>
                  </a:solidFill>
                </a:ln>
                <a:solidFill>
                  <a:srgbClr val="17375E"/>
                </a:solidFill>
              </a:rPr>
              <a:t>1</a:t>
            </a:r>
          </a:p>
        </p:txBody>
      </p:sp>
      <p:sp>
        <p:nvSpPr>
          <p:cNvPr id="83" name="Flowchart: Decision 82"/>
          <p:cNvSpPr/>
          <p:nvPr/>
        </p:nvSpPr>
        <p:spPr>
          <a:xfrm>
            <a:off x="8283237" y="197125"/>
            <a:ext cx="723601" cy="413518"/>
          </a:xfrm>
          <a:prstGeom prst="flowChartDecision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17375E"/>
                  </a:solidFill>
                </a:ln>
                <a:solidFill>
                  <a:srgbClr val="17375E"/>
                </a:solidFill>
              </a:rPr>
              <a:t>2</a:t>
            </a:r>
          </a:p>
        </p:txBody>
      </p:sp>
      <p:sp>
        <p:nvSpPr>
          <p:cNvPr id="49" name="Flowchart: Decision 48"/>
          <p:cNvSpPr/>
          <p:nvPr/>
        </p:nvSpPr>
        <p:spPr>
          <a:xfrm>
            <a:off x="9371158" y="192553"/>
            <a:ext cx="723601" cy="413518"/>
          </a:xfrm>
          <a:prstGeom prst="flowChartDecision">
            <a:avLst/>
          </a:prstGeom>
          <a:solidFill>
            <a:schemeClr val="bg1"/>
          </a:solidFill>
          <a:ln w="38100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17375E"/>
                  </a:solidFill>
                </a:ln>
                <a:solidFill>
                  <a:srgbClr val="17375E"/>
                </a:solidFill>
              </a:rPr>
              <a:t>3</a:t>
            </a:r>
          </a:p>
        </p:txBody>
      </p:sp>
      <p:sp>
        <p:nvSpPr>
          <p:cNvPr id="3" name="Oval 2"/>
          <p:cNvSpPr/>
          <p:nvPr/>
        </p:nvSpPr>
        <p:spPr>
          <a:xfrm>
            <a:off x="7154923" y="1545920"/>
            <a:ext cx="3149600" cy="833652"/>
          </a:xfrm>
          <a:prstGeom prst="ellipse">
            <a:avLst/>
          </a:prstGeom>
          <a:noFill/>
          <a:ln w="38100">
            <a:solidFill>
              <a:srgbClr val="EE641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057793" y="972934"/>
            <a:ext cx="558800" cy="2020641"/>
          </a:xfrm>
          <a:prstGeom prst="rect">
            <a:avLst/>
          </a:prstGeom>
          <a:noFill/>
          <a:ln w="38100">
            <a:solidFill>
              <a:srgbClr val="EE641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70191" y="917777"/>
            <a:ext cx="757683" cy="702987"/>
          </a:xfrm>
          <a:prstGeom prst="ellipse">
            <a:avLst/>
          </a:prstGeom>
          <a:noFill/>
          <a:ln w="38100">
            <a:solidFill>
              <a:srgbClr val="EE641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9384874" y="1600784"/>
            <a:ext cx="757683" cy="702987"/>
          </a:xfrm>
          <a:prstGeom prst="ellipse">
            <a:avLst/>
          </a:prstGeom>
          <a:noFill/>
          <a:ln w="38100">
            <a:solidFill>
              <a:srgbClr val="EE641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274439" y="2414369"/>
            <a:ext cx="757683" cy="702987"/>
          </a:xfrm>
          <a:prstGeom prst="ellipse">
            <a:avLst/>
          </a:prstGeom>
          <a:noFill/>
          <a:ln w="38100">
            <a:solidFill>
              <a:srgbClr val="EE641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9415149" y="3194010"/>
            <a:ext cx="757683" cy="702987"/>
          </a:xfrm>
          <a:prstGeom prst="ellipse">
            <a:avLst/>
          </a:prstGeom>
          <a:noFill/>
          <a:ln w="38100">
            <a:solidFill>
              <a:srgbClr val="EE641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9412850" y="3953840"/>
            <a:ext cx="757683" cy="702987"/>
          </a:xfrm>
          <a:prstGeom prst="ellipse">
            <a:avLst/>
          </a:prstGeom>
          <a:noFill/>
          <a:ln w="38100">
            <a:solidFill>
              <a:srgbClr val="EE641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16559" y="602446"/>
            <a:ext cx="73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E64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0.67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47033" y="602446"/>
            <a:ext cx="73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E64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0.33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460939" y="602446"/>
            <a:ext cx="84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E64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070128" y="3313064"/>
            <a:ext cx="558800" cy="1254659"/>
          </a:xfrm>
          <a:prstGeom prst="rect">
            <a:avLst/>
          </a:prstGeom>
          <a:noFill/>
          <a:ln w="38100">
            <a:solidFill>
              <a:srgbClr val="EE641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7359826" y="995246"/>
            <a:ext cx="596861" cy="3589448"/>
            <a:chOff x="7359826" y="995246"/>
            <a:chExt cx="596861" cy="3589448"/>
          </a:xfrm>
        </p:grpSpPr>
        <p:grpSp>
          <p:nvGrpSpPr>
            <p:cNvPr id="50" name="Group 49"/>
            <p:cNvGrpSpPr/>
            <p:nvPr/>
          </p:nvGrpSpPr>
          <p:grpSpPr>
            <a:xfrm>
              <a:off x="7385312" y="995246"/>
              <a:ext cx="554228" cy="3589448"/>
              <a:chOff x="7385312" y="995246"/>
              <a:chExt cx="554228" cy="3589448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5312" y="4034575"/>
                <a:ext cx="554228" cy="550119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90640" y="3256650"/>
                <a:ext cx="543571" cy="560905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4454" y="2504219"/>
                <a:ext cx="335945" cy="535412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4454" y="995246"/>
                <a:ext cx="335945" cy="535412"/>
              </a:xfrm>
              <a:prstGeom prst="rect">
                <a:avLst/>
              </a:prstGeom>
            </p:spPr>
          </p:pic>
        </p:grp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59826" y="1788071"/>
              <a:ext cx="596861" cy="420679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9519907" y="987892"/>
            <a:ext cx="554228" cy="3596802"/>
            <a:chOff x="9519907" y="987892"/>
            <a:chExt cx="554228" cy="3596802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07731" y="987892"/>
              <a:ext cx="335945" cy="535412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9907" y="4034575"/>
              <a:ext cx="554228" cy="550119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9907" y="3270587"/>
              <a:ext cx="554228" cy="550119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9907" y="2431885"/>
              <a:ext cx="543571" cy="560905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07731" y="1691913"/>
              <a:ext cx="335945" cy="535412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/>
        </p:nvGrpSpPr>
        <p:grpSpPr>
          <a:xfrm>
            <a:off x="8374645" y="987892"/>
            <a:ext cx="653509" cy="3541050"/>
            <a:chOff x="8374645" y="987892"/>
            <a:chExt cx="653509" cy="3541050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52610" y="3279639"/>
              <a:ext cx="554228" cy="550119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4645" y="987892"/>
              <a:ext cx="543571" cy="550119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1752" y="2519509"/>
              <a:ext cx="335945" cy="535412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31293" y="4108263"/>
              <a:ext cx="596861" cy="420679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2730" y="1780698"/>
              <a:ext cx="596861" cy="420679"/>
            </a:xfrm>
            <a:prstGeom prst="rect">
              <a:avLst/>
            </a:prstGeom>
          </p:spPr>
        </p:pic>
      </p:grpSp>
      <p:sp>
        <p:nvSpPr>
          <p:cNvPr id="60" name="Oval 59">
            <a:extLst>
              <a:ext uri="{FF2B5EF4-FFF2-40B4-BE49-F238E27FC236}">
                <a16:creationId xmlns="" xmlns:a16="http://schemas.microsoft.com/office/drawing/2014/main" id="{178FA89A-E5E1-478D-8EA3-CB8B43E5B071}"/>
              </a:ext>
            </a:extLst>
          </p:cNvPr>
          <p:cNvSpPr/>
          <p:nvPr/>
        </p:nvSpPr>
        <p:spPr>
          <a:xfrm rot="16200000">
            <a:off x="6463164" y="1498658"/>
            <a:ext cx="2353359" cy="973265"/>
          </a:xfrm>
          <a:prstGeom prst="ellipse">
            <a:avLst/>
          </a:prstGeom>
          <a:noFill/>
          <a:ln w="38100">
            <a:solidFill>
              <a:srgbClr val="EE641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5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3" grpId="0" animBg="1"/>
      <p:bldP spid="3" grpId="1" animBg="1"/>
      <p:bldP spid="5" grpId="0" animBg="1"/>
      <p:bldP spid="5" grpId="1" animBg="1"/>
      <p:bldP spid="58" grpId="0" animBg="1"/>
      <p:bldP spid="59" grpId="0" animBg="1"/>
      <p:bldP spid="61" grpId="0" animBg="1"/>
      <p:bldP spid="64" grpId="0" animBg="1"/>
      <p:bldP spid="66" grpId="0" animBg="1"/>
      <p:bldP spid="9" grpId="0"/>
      <p:bldP spid="9" grpId="1"/>
      <p:bldP spid="67" grpId="0"/>
      <p:bldP spid="67" grpId="1"/>
      <p:bldP spid="69" grpId="0"/>
      <p:bldP spid="69" grpId="1"/>
      <p:bldP spid="70" grpId="0" animBg="1"/>
      <p:bldP spid="70" grpId="1" animBg="1"/>
      <p:bldP spid="60" grpId="0" animBg="1"/>
      <p:bldP spid="6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Evaluation</a:t>
            </a:r>
            <a:r>
              <a:rPr lang="zh-CN" altLang="en-US" sz="3200" b="1" dirty="0">
                <a:latin typeface="Arial Rounded MT Bold" panose="020F0704030504030204" pitchFamily="34" charset="0"/>
              </a:rPr>
              <a:t> </a:t>
            </a:r>
            <a:r>
              <a:rPr lang="en-US" altLang="zh-CN" sz="3200" b="1" dirty="0">
                <a:latin typeface="Arial Rounded MT Bold" panose="020F0704030504030204" pitchFamily="34" charset="0"/>
              </a:rPr>
              <a:t>Dataset</a:t>
            </a:r>
            <a:endParaRPr lang="en-US" sz="3200" b="1" dirty="0">
              <a:latin typeface="Arial Rounded MT Bold" panose="020F07040305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9822" y="3570759"/>
            <a:ext cx="2584734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73520" y="3570759"/>
            <a:ext cx="27432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684" y="3570759"/>
            <a:ext cx="2584239" cy="2057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35622" y="570882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 Light" charset="0"/>
                <a:ea typeface="Segoe UI Light" charset="0"/>
                <a:cs typeface="Segoe UI Light" charset="0"/>
              </a:rPr>
              <a:t>A: </a:t>
            </a: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Rice Hall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03758" y="5708826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 Light" charset="0"/>
                <a:ea typeface="Segoe UI Light" charset="0"/>
                <a:cs typeface="Segoe UI Light" charset="0"/>
              </a:rPr>
              <a:t>B: </a:t>
            </a: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Soda Hall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77062" y="5708826"/>
            <a:ext cx="203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 Light" charset="0"/>
                <a:ea typeface="Segoe UI Light" charset="0"/>
                <a:cs typeface="Segoe UI Light" charset="0"/>
              </a:rPr>
              <a:t>C: </a:t>
            </a:r>
            <a:r>
              <a:rPr lang="en-US" dirty="0" err="1">
                <a:latin typeface="Segoe UI Light" charset="0"/>
                <a:ea typeface="Segoe UI Light" charset="0"/>
                <a:cs typeface="Segoe UI Light" charset="0"/>
              </a:rPr>
              <a:t>Sutardja</a:t>
            </a: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 Dai Hall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259117" y="13613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ea typeface="Arial Rounded MT Bold" charset="0"/>
                <a:cs typeface="Arial Rounded MT Bold" charset="0"/>
              </a:rPr>
              <a:t>3 buildings on 2 campuse</a:t>
            </a:r>
            <a:r>
              <a:rPr lang="en-US" altLang="zh-CN" sz="2400" dirty="0">
                <a:ea typeface="Arial Rounded MT Bold" charset="0"/>
                <a:cs typeface="Arial Rounded MT Bold" charset="0"/>
              </a:rPr>
              <a:t>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a typeface="Arial Rounded MT Bold" charset="0"/>
                <a:cs typeface="Arial Rounded MT Bold" charset="0"/>
              </a:rPr>
              <a:t>2,500+ sensing and control points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a typeface="Arial Rounded MT Bold" charset="0"/>
                <a:cs typeface="Arial Rounded MT Bold" charset="0"/>
              </a:rPr>
              <a:t>22 types</a:t>
            </a:r>
          </a:p>
        </p:txBody>
      </p:sp>
    </p:spTree>
    <p:extLst>
      <p:ext uri="{BB962C8B-B14F-4D97-AF65-F5344CB8AC3E}">
        <p14:creationId xmlns:p14="http://schemas.microsoft.com/office/powerpoint/2010/main" val="1324748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130" y="1252109"/>
            <a:ext cx="7735165" cy="4808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Type Classification Accuracy by 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8406750" y="1752000"/>
            <a:ext cx="0" cy="951669"/>
          </a:xfrm>
          <a:prstGeom prst="straightConnector1">
            <a:avLst/>
          </a:prstGeom>
          <a:ln w="57150">
            <a:solidFill>
              <a:srgbClr val="EE64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8310325" y="1603283"/>
            <a:ext cx="192848" cy="192848"/>
          </a:xfrm>
          <a:prstGeom prst="ellipse">
            <a:avLst/>
          </a:prstGeom>
          <a:solidFill>
            <a:srgbClr val="EE641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606824" y="1944338"/>
            <a:ext cx="0" cy="353558"/>
          </a:xfrm>
          <a:prstGeom prst="straightConnector1">
            <a:avLst/>
          </a:prstGeom>
          <a:ln w="57150">
            <a:solidFill>
              <a:srgbClr val="EE64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510400" y="1818170"/>
            <a:ext cx="192848" cy="192848"/>
          </a:xfrm>
          <a:prstGeom prst="ellipse">
            <a:avLst/>
          </a:prstGeom>
          <a:solidFill>
            <a:srgbClr val="EE641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011595" y="1882274"/>
            <a:ext cx="0" cy="757884"/>
          </a:xfrm>
          <a:prstGeom prst="straightConnector1">
            <a:avLst/>
          </a:prstGeom>
          <a:ln w="57150">
            <a:solidFill>
              <a:srgbClr val="EE64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915171" y="1733608"/>
            <a:ext cx="192848" cy="192848"/>
          </a:xfrm>
          <a:prstGeom prst="ellipse">
            <a:avLst/>
          </a:prstGeom>
          <a:solidFill>
            <a:srgbClr val="EE641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08751" y="6083666"/>
            <a:ext cx="2795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17375E"/>
                </a:solidFill>
              </a:rPr>
              <a:t>Cov</a:t>
            </a:r>
            <a:r>
              <a:rPr lang="en-US" altLang="zh-CN" dirty="0">
                <a:solidFill>
                  <a:srgbClr val="17375E"/>
                </a:solidFill>
              </a:rPr>
              <a:t>: % labeled</a:t>
            </a:r>
          </a:p>
          <a:p>
            <a:r>
              <a:rPr lang="en-US" altLang="zh-CN" dirty="0">
                <a:solidFill>
                  <a:srgbClr val="17375E"/>
                </a:solidFill>
              </a:rPr>
              <a:t>Acc: % of labels are correct</a:t>
            </a:r>
            <a:endParaRPr lang="en-US" dirty="0">
              <a:solidFill>
                <a:srgbClr val="17375E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D86E9C1F-71B6-457F-907D-9ACA46D1E7E5}"/>
              </a:ext>
            </a:extLst>
          </p:cNvPr>
          <p:cNvCxnSpPr>
            <a:cxnSpLocks/>
          </p:cNvCxnSpPr>
          <p:nvPr/>
        </p:nvCxnSpPr>
        <p:spPr>
          <a:xfrm flipV="1">
            <a:off x="3679373" y="1347945"/>
            <a:ext cx="4712956" cy="597761"/>
          </a:xfrm>
          <a:prstGeom prst="straightConnector1">
            <a:avLst/>
          </a:prstGeom>
          <a:ln w="57150">
            <a:solidFill>
              <a:srgbClr val="EE64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B2AC4A27-7C7F-4B0D-986B-264FDBD43B88}"/>
              </a:ext>
            </a:extLst>
          </p:cNvPr>
          <p:cNvCxnSpPr>
            <a:cxnSpLocks/>
          </p:cNvCxnSpPr>
          <p:nvPr/>
        </p:nvCxnSpPr>
        <p:spPr>
          <a:xfrm>
            <a:off x="3703248" y="2502198"/>
            <a:ext cx="4644496" cy="703702"/>
          </a:xfrm>
          <a:prstGeom prst="straightConnector1">
            <a:avLst/>
          </a:prstGeom>
          <a:ln w="57150">
            <a:solidFill>
              <a:srgbClr val="EE64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0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284721" y="2364816"/>
            <a:ext cx="387420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EE6419"/>
                </a:solidFill>
              </a:rPr>
              <a:t>-Still require </a:t>
            </a:r>
            <a:r>
              <a:rPr lang="en-US" sz="2600">
                <a:solidFill>
                  <a:srgbClr val="EE6419"/>
                </a:solidFill>
              </a:rPr>
              <a:t>manual effort</a:t>
            </a:r>
            <a:endParaRPr lang="en-US" sz="2600" dirty="0">
              <a:solidFill>
                <a:srgbClr val="EE6419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EE6419"/>
                </a:solidFill>
              </a:rPr>
              <a:t>-Work within a building</a:t>
            </a:r>
          </a:p>
        </p:txBody>
      </p:sp>
      <p:sp>
        <p:nvSpPr>
          <p:cNvPr id="46" name="Content Placeholder 5"/>
          <p:cNvSpPr>
            <a:spLocks noGrp="1"/>
          </p:cNvSpPr>
          <p:nvPr>
            <p:ph idx="1"/>
          </p:nvPr>
        </p:nvSpPr>
        <p:spPr>
          <a:xfrm>
            <a:off x="838200" y="1685584"/>
            <a:ext cx="8001000" cy="342899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Schumann et al. - BuildSys’14</a:t>
            </a:r>
          </a:p>
          <a:p>
            <a:pPr>
              <a:lnSpc>
                <a:spcPct val="150000"/>
              </a:lnSpc>
            </a:pPr>
            <a:r>
              <a:rPr lang="en-US" dirty="0"/>
              <a:t>Bhattacharya et al. - BuildSys’15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Balaji</a:t>
            </a:r>
            <a:r>
              <a:rPr lang="en-US" dirty="0"/>
              <a:t> et al. - BuildSys’15</a:t>
            </a:r>
          </a:p>
          <a:p>
            <a:pPr>
              <a:lnSpc>
                <a:spcPct val="150000"/>
              </a:lnSpc>
            </a:pPr>
            <a:r>
              <a:rPr lang="en-US" dirty="0"/>
              <a:t>Gao et al. - BuildSys’15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Koh</a:t>
            </a:r>
            <a:r>
              <a:rPr lang="en-US" dirty="0"/>
              <a:t> et al. - BuildSys’18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51784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62906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Automatic type inference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/>
          </a:p>
          <a:p>
            <a:r>
              <a:rPr lang="en-US" dirty="0"/>
              <a:t>Automatic relation inference</a:t>
            </a:r>
          </a:p>
          <a:p>
            <a:pPr lvl="1"/>
            <a:r>
              <a:rPr lang="en-US" dirty="0"/>
              <a:t>Functional connection between equipment</a:t>
            </a:r>
          </a:p>
          <a:p>
            <a:pPr lvl="1"/>
            <a:r>
              <a:rPr lang="en-US" dirty="0"/>
              <a:t>Co-location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Toolkit for mapping to a uniform format (Brick schema)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6" descr="http://www.iconsdb.com/icons/preview/black/temperature-2-xxl.png">
            <a:extLst>
              <a:ext uri="{FF2B5EF4-FFF2-40B4-BE49-F238E27FC236}">
                <a16:creationId xmlns="" xmlns:a16="http://schemas.microsoft.com/office/drawing/2014/main" id="{9C6C06DD-D1D6-461A-A1C6-1FB49D329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6792" y="3991922"/>
            <a:ext cx="527868" cy="52786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790D04E2-CA80-46B7-91DD-D0EF2ECED6BF}"/>
              </a:ext>
            </a:extLst>
          </p:cNvPr>
          <p:cNvGrpSpPr/>
          <p:nvPr/>
        </p:nvGrpSpPr>
        <p:grpSpPr>
          <a:xfrm>
            <a:off x="6585453" y="4474852"/>
            <a:ext cx="680344" cy="680344"/>
            <a:chOff x="6737071" y="2710774"/>
            <a:chExt cx="773343" cy="773343"/>
          </a:xfrm>
        </p:grpSpPr>
        <p:pic>
          <p:nvPicPr>
            <p:cNvPr id="8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291CA8C3-DEE4-448F-AA87-99395373E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071" y="2710774"/>
              <a:ext cx="773343" cy="773343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9F6DB05-1037-41C8-B108-E3A56440D9B1}"/>
                </a:ext>
              </a:extLst>
            </p:cNvPr>
            <p:cNvSpPr txBox="1"/>
            <p:nvPr/>
          </p:nvSpPr>
          <p:spPr>
            <a:xfrm>
              <a:off x="6912409" y="2932623"/>
              <a:ext cx="3674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lux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73092574-D2EF-437A-B826-7436941AD1D1}"/>
              </a:ext>
            </a:extLst>
          </p:cNvPr>
          <p:cNvGrpSpPr/>
          <p:nvPr/>
        </p:nvGrpSpPr>
        <p:grpSpPr>
          <a:xfrm>
            <a:off x="4858394" y="1248154"/>
            <a:ext cx="1752217" cy="898849"/>
            <a:chOff x="1307960" y="2643814"/>
            <a:chExt cx="1881555" cy="979037"/>
          </a:xfrm>
        </p:grpSpPr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B616259-77E9-419B-BDB9-CB4660F68928}"/>
                </a:ext>
              </a:extLst>
            </p:cNvPr>
            <p:cNvSpPr/>
            <p:nvPr/>
          </p:nvSpPr>
          <p:spPr>
            <a:xfrm>
              <a:off x="1310589" y="2694372"/>
              <a:ext cx="1878926" cy="928479"/>
            </a:xfrm>
            <a:prstGeom prst="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7375E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644812E8-1DA0-4845-B989-686C9E2FC382}"/>
                </a:ext>
              </a:extLst>
            </p:cNvPr>
            <p:cNvSpPr txBox="1"/>
            <p:nvPr/>
          </p:nvSpPr>
          <p:spPr>
            <a:xfrm>
              <a:off x="1307960" y="2643814"/>
              <a:ext cx="896079" cy="569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7375E"/>
                  </a:solidFill>
                </a:rPr>
                <a:t>AHU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A4C7AE3F-F584-4B21-AB18-AB6BF243C591}"/>
              </a:ext>
            </a:extLst>
          </p:cNvPr>
          <p:cNvGrpSpPr/>
          <p:nvPr/>
        </p:nvGrpSpPr>
        <p:grpSpPr>
          <a:xfrm>
            <a:off x="5285465" y="2634499"/>
            <a:ext cx="1319583" cy="628522"/>
            <a:chOff x="2570558" y="4672821"/>
            <a:chExt cx="1319583" cy="62852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4476F92A-3B3D-4D2D-943C-1835952EBD9E}"/>
                </a:ext>
              </a:extLst>
            </p:cNvPr>
            <p:cNvSpPr/>
            <p:nvPr/>
          </p:nvSpPr>
          <p:spPr>
            <a:xfrm>
              <a:off x="2594050" y="4715120"/>
              <a:ext cx="1296091" cy="586223"/>
            </a:xfrm>
            <a:prstGeom prst="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7375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B3F4A766-BB6C-4093-A728-A049142D5E65}"/>
                </a:ext>
              </a:extLst>
            </p:cNvPr>
            <p:cNvSpPr txBox="1"/>
            <p:nvPr/>
          </p:nvSpPr>
          <p:spPr>
            <a:xfrm>
              <a:off x="2570558" y="4672821"/>
              <a:ext cx="685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7375E"/>
                  </a:solidFill>
                </a:rPr>
                <a:t>VAV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98AAB00-B9B5-4A70-AC43-CF862628DA5F}"/>
              </a:ext>
            </a:extLst>
          </p:cNvPr>
          <p:cNvGrpSpPr/>
          <p:nvPr/>
        </p:nvGrpSpPr>
        <p:grpSpPr>
          <a:xfrm>
            <a:off x="4858394" y="3796317"/>
            <a:ext cx="2407403" cy="1425565"/>
            <a:chOff x="6145246" y="3970052"/>
            <a:chExt cx="2407403" cy="1425565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21CA3909-41F9-4163-A318-1B79363B5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308229" y="4485960"/>
              <a:ext cx="812633" cy="812633"/>
            </a:xfrm>
            <a:prstGeom prst="rect">
              <a:avLst/>
            </a:prstGeom>
          </p:spPr>
        </p:pic>
        <p:sp>
          <p:nvSpPr>
            <p:cNvPr id="20" name="Rectangle: Rounded Corners 4">
              <a:extLst>
                <a:ext uri="{FF2B5EF4-FFF2-40B4-BE49-F238E27FC236}">
                  <a16:creationId xmlns="" xmlns:a16="http://schemas.microsoft.com/office/drawing/2014/main" id="{01157169-5D7D-4B9A-93BA-B7522EFE17C4}"/>
                </a:ext>
              </a:extLst>
            </p:cNvPr>
            <p:cNvSpPr/>
            <p:nvPr/>
          </p:nvSpPr>
          <p:spPr>
            <a:xfrm>
              <a:off x="6145246" y="3970052"/>
              <a:ext cx="2407403" cy="1425565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17375E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ED8AA70A-EC85-4012-995F-8A447173FE67}"/>
              </a:ext>
            </a:extLst>
          </p:cNvPr>
          <p:cNvGrpSpPr/>
          <p:nvPr/>
        </p:nvGrpSpPr>
        <p:grpSpPr>
          <a:xfrm rot="16200000">
            <a:off x="6083758" y="2197853"/>
            <a:ext cx="444875" cy="415219"/>
            <a:chOff x="4951117" y="965867"/>
            <a:chExt cx="878307" cy="929549"/>
          </a:xfrm>
        </p:grpSpPr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1FB01384-8A0D-4F70-9BA7-799A2E42A26C}"/>
                </a:ext>
              </a:extLst>
            </p:cNvPr>
            <p:cNvCxnSpPr/>
            <p:nvPr/>
          </p:nvCxnSpPr>
          <p:spPr>
            <a:xfrm>
              <a:off x="5049016" y="1099442"/>
              <a:ext cx="649224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BAEE33A5-3762-4503-8A22-F4957DA4951C}"/>
                </a:ext>
              </a:extLst>
            </p:cNvPr>
            <p:cNvCxnSpPr/>
            <p:nvPr/>
          </p:nvCxnSpPr>
          <p:spPr>
            <a:xfrm>
              <a:off x="5021491" y="1777112"/>
              <a:ext cx="650811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74">
              <a:extLst>
                <a:ext uri="{FF2B5EF4-FFF2-40B4-BE49-F238E27FC236}">
                  <a16:creationId xmlns="" xmlns:a16="http://schemas.microsoft.com/office/drawing/2014/main" id="{272BC515-FEEA-400B-B803-7475EA3AD13D}"/>
                </a:ext>
              </a:extLst>
            </p:cNvPr>
            <p:cNvSpPr/>
            <p:nvPr/>
          </p:nvSpPr>
          <p:spPr>
            <a:xfrm>
              <a:off x="5692264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ounded Rectangle 75">
              <a:extLst>
                <a:ext uri="{FF2B5EF4-FFF2-40B4-BE49-F238E27FC236}">
                  <a16:creationId xmlns="" xmlns:a16="http://schemas.microsoft.com/office/drawing/2014/main" id="{AC6E0BAE-D324-4488-BF95-5CF7E12BC812}"/>
                </a:ext>
              </a:extLst>
            </p:cNvPr>
            <p:cNvSpPr/>
            <p:nvPr/>
          </p:nvSpPr>
          <p:spPr>
            <a:xfrm>
              <a:off x="4951117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75288DDA-83FD-4D29-9087-2A15A4B71306}"/>
              </a:ext>
            </a:extLst>
          </p:cNvPr>
          <p:cNvGrpSpPr/>
          <p:nvPr/>
        </p:nvGrpSpPr>
        <p:grpSpPr>
          <a:xfrm rot="16200000">
            <a:off x="6083758" y="3318920"/>
            <a:ext cx="444875" cy="415219"/>
            <a:chOff x="4951117" y="965867"/>
            <a:chExt cx="878307" cy="92954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60660EE8-1D13-43F0-A9B4-1CFDC618C20D}"/>
                </a:ext>
              </a:extLst>
            </p:cNvPr>
            <p:cNvCxnSpPr/>
            <p:nvPr/>
          </p:nvCxnSpPr>
          <p:spPr>
            <a:xfrm>
              <a:off x="5049016" y="1099442"/>
              <a:ext cx="649224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CC5C390D-D3D9-4F06-927E-78947008D7BA}"/>
                </a:ext>
              </a:extLst>
            </p:cNvPr>
            <p:cNvCxnSpPr/>
            <p:nvPr/>
          </p:nvCxnSpPr>
          <p:spPr>
            <a:xfrm>
              <a:off x="5021491" y="1777112"/>
              <a:ext cx="650811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74">
              <a:extLst>
                <a:ext uri="{FF2B5EF4-FFF2-40B4-BE49-F238E27FC236}">
                  <a16:creationId xmlns="" xmlns:a16="http://schemas.microsoft.com/office/drawing/2014/main" id="{54225AD3-8BF6-4CEA-88C0-CF0BEC5F0A93}"/>
                </a:ext>
              </a:extLst>
            </p:cNvPr>
            <p:cNvSpPr/>
            <p:nvPr/>
          </p:nvSpPr>
          <p:spPr>
            <a:xfrm>
              <a:off x="5692264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ounded Rectangle 75">
              <a:extLst>
                <a:ext uri="{FF2B5EF4-FFF2-40B4-BE49-F238E27FC236}">
                  <a16:creationId xmlns="" xmlns:a16="http://schemas.microsoft.com/office/drawing/2014/main" id="{44470C65-2EE8-4AFB-B1A6-A0EBE9FDCEDD}"/>
                </a:ext>
              </a:extLst>
            </p:cNvPr>
            <p:cNvSpPr/>
            <p:nvPr/>
          </p:nvSpPr>
          <p:spPr>
            <a:xfrm>
              <a:off x="4951117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1" name="Picture 2" descr="Image result for airflow icon">
            <a:extLst>
              <a:ext uri="{FF2B5EF4-FFF2-40B4-BE49-F238E27FC236}">
                <a16:creationId xmlns="" xmlns:a16="http://schemas.microsoft.com/office/drawing/2014/main" id="{9C34906D-0242-4227-A8C6-7A082D37F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051797" y="2709151"/>
            <a:ext cx="496868" cy="49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66393969-4B75-423B-87E6-6DE48A15E5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740" y="1561172"/>
            <a:ext cx="572909" cy="5510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8DFDF6A0-ED54-4C94-970E-15E8E05FEDC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52" y="4631821"/>
            <a:ext cx="575918" cy="41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68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1133" y="6027373"/>
            <a:ext cx="2743200" cy="274324"/>
          </a:xfrm>
        </p:spPr>
        <p:txBody>
          <a:bodyPr/>
          <a:lstStyle/>
          <a:p>
            <a:fld id="{A53343D8-E105-4667-A6C4-120280CF564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4509" y="4594429"/>
            <a:ext cx="7557025" cy="17883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7006" y="933163"/>
            <a:ext cx="6512029" cy="24850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6665" y="4213602"/>
            <a:ext cx="841256" cy="8034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723" y="3849779"/>
            <a:ext cx="822498" cy="822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4023" y="4233167"/>
            <a:ext cx="806832" cy="797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657" y="4069165"/>
            <a:ext cx="822498" cy="82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0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652" b="23457"/>
          <a:stretch/>
        </p:blipFill>
        <p:spPr>
          <a:xfrm>
            <a:off x="1614419" y="383781"/>
            <a:ext cx="8682568" cy="583054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545000" y="804349"/>
            <a:ext cx="554182" cy="4655673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12478" y="2478124"/>
            <a:ext cx="554182" cy="2981899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39816" y="2478124"/>
            <a:ext cx="554182" cy="2981895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63E81DE1-E187-4156-8A6D-448DC1F5AB7E}"/>
              </a:ext>
            </a:extLst>
          </p:cNvPr>
          <p:cNvSpPr/>
          <p:nvPr/>
        </p:nvSpPr>
        <p:spPr>
          <a:xfrm>
            <a:off x="7160869" y="2478124"/>
            <a:ext cx="609600" cy="2981899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22252" y="257725"/>
            <a:ext cx="1969097" cy="546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401049" y="1314450"/>
            <a:ext cx="1200151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726650EB-C4F2-4EF2-A77B-F0A110F6FFDB}"/>
              </a:ext>
            </a:extLst>
          </p:cNvPr>
          <p:cNvGrpSpPr/>
          <p:nvPr/>
        </p:nvGrpSpPr>
        <p:grpSpPr>
          <a:xfrm>
            <a:off x="10090891" y="257725"/>
            <a:ext cx="1632427" cy="1959194"/>
            <a:chOff x="9979492" y="481795"/>
            <a:chExt cx="1632427" cy="1959194"/>
          </a:xfrm>
        </p:grpSpPr>
        <p:grpSp>
          <p:nvGrpSpPr>
            <p:cNvPr id="12" name="Group 11"/>
            <p:cNvGrpSpPr/>
            <p:nvPr/>
          </p:nvGrpSpPr>
          <p:grpSpPr>
            <a:xfrm>
              <a:off x="9979492" y="481795"/>
              <a:ext cx="1626834" cy="840071"/>
              <a:chOff x="1310589" y="2652606"/>
              <a:chExt cx="1878926" cy="970245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19533" y="2938082"/>
                <a:ext cx="636018" cy="611789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6EA2B6DD-EEE6-4908-8515-9ED36FE71720}"/>
                  </a:ext>
                </a:extLst>
              </p:cNvPr>
              <p:cNvSpPr/>
              <p:nvPr/>
            </p:nvSpPr>
            <p:spPr>
              <a:xfrm>
                <a:off x="1310589" y="2694372"/>
                <a:ext cx="1878926" cy="928479"/>
              </a:xfrm>
              <a:prstGeom prst="rect">
                <a:avLst/>
              </a:prstGeom>
              <a:noFill/>
              <a:ln w="28575">
                <a:solidFill>
                  <a:srgbClr val="1737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17375E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85A239B6-46D4-46CF-9DEC-689B70F3077A}"/>
                  </a:ext>
                </a:extLst>
              </p:cNvPr>
              <p:cNvSpPr txBox="1"/>
              <p:nvPr/>
            </p:nvSpPr>
            <p:spPr>
              <a:xfrm>
                <a:off x="1313505" y="2652606"/>
                <a:ext cx="962042" cy="604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AHU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231714" y="1851521"/>
              <a:ext cx="1380205" cy="589468"/>
              <a:chOff x="2517532" y="4715119"/>
              <a:chExt cx="1372609" cy="58622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FB6159E5-E3C2-40A9-BAFE-BE62D6189C2F}"/>
                  </a:ext>
                </a:extLst>
              </p:cNvPr>
              <p:cNvSpPr/>
              <p:nvPr/>
            </p:nvSpPr>
            <p:spPr>
              <a:xfrm>
                <a:off x="2594050" y="4715120"/>
                <a:ext cx="1296091" cy="586223"/>
              </a:xfrm>
              <a:prstGeom prst="rect">
                <a:avLst/>
              </a:prstGeom>
              <a:noFill/>
              <a:ln w="28575">
                <a:solidFill>
                  <a:srgbClr val="1737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17375E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83386EA5-FA55-4590-A0CE-D1DF09A9C27B}"/>
                  </a:ext>
                </a:extLst>
              </p:cNvPr>
              <p:cNvSpPr txBox="1"/>
              <p:nvPr/>
            </p:nvSpPr>
            <p:spPr>
              <a:xfrm>
                <a:off x="2517532" y="4715119"/>
                <a:ext cx="876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VAV</a:t>
                </a:r>
              </a:p>
            </p:txBody>
          </p:sp>
        </p:grpSp>
        <p:pic>
          <p:nvPicPr>
            <p:cNvPr id="25" name="Picture 2" descr="Image result for airflow icon">
              <a:extLst>
                <a:ext uri="{FF2B5EF4-FFF2-40B4-BE49-F238E27FC236}">
                  <a16:creationId xmlns="" xmlns:a16="http://schemas.microsoft.com/office/drawing/2014/main" id="{8A37A861-4001-4607-B397-0671CCDCC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1039310" y="1896790"/>
              <a:ext cx="499618" cy="498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02A56EC1-A502-4FF2-A4F6-5FC0DD211301}"/>
                </a:ext>
              </a:extLst>
            </p:cNvPr>
            <p:cNvGrpSpPr/>
            <p:nvPr/>
          </p:nvGrpSpPr>
          <p:grpSpPr>
            <a:xfrm rot="16200000">
              <a:off x="11100897" y="1382140"/>
              <a:ext cx="444875" cy="415219"/>
              <a:chOff x="4951117" y="965867"/>
              <a:chExt cx="878307" cy="929549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0896AF0A-6C74-4441-92BD-F9060AC3B2E9}"/>
                  </a:ext>
                </a:extLst>
              </p:cNvPr>
              <p:cNvCxnSpPr/>
              <p:nvPr/>
            </p:nvCxnSpPr>
            <p:spPr>
              <a:xfrm>
                <a:off x="5049016" y="1099442"/>
                <a:ext cx="649224" cy="0"/>
              </a:xfrm>
              <a:prstGeom prst="line">
                <a:avLst/>
              </a:prstGeom>
              <a:ln w="28575">
                <a:solidFill>
                  <a:srgbClr val="1737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EE892646-4C3D-4B50-8BAB-67118FF342D5}"/>
                  </a:ext>
                </a:extLst>
              </p:cNvPr>
              <p:cNvCxnSpPr/>
              <p:nvPr/>
            </p:nvCxnSpPr>
            <p:spPr>
              <a:xfrm>
                <a:off x="5021491" y="1777112"/>
                <a:ext cx="650811" cy="0"/>
              </a:xfrm>
              <a:prstGeom prst="line">
                <a:avLst/>
              </a:prstGeom>
              <a:ln w="28575">
                <a:solidFill>
                  <a:srgbClr val="1737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ounded Rectangle 74">
                <a:extLst>
                  <a:ext uri="{FF2B5EF4-FFF2-40B4-BE49-F238E27FC236}">
                    <a16:creationId xmlns="" xmlns:a16="http://schemas.microsoft.com/office/drawing/2014/main" id="{A8CE13A9-3ECD-42A4-A14A-AE6FA6189981}"/>
                  </a:ext>
                </a:extLst>
              </p:cNvPr>
              <p:cNvSpPr/>
              <p:nvPr/>
            </p:nvSpPr>
            <p:spPr>
              <a:xfrm>
                <a:off x="5692264" y="965867"/>
                <a:ext cx="137160" cy="92954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1737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ounded Rectangle 75">
                <a:extLst>
                  <a:ext uri="{FF2B5EF4-FFF2-40B4-BE49-F238E27FC236}">
                    <a16:creationId xmlns="" xmlns:a16="http://schemas.microsoft.com/office/drawing/2014/main" id="{2ED7BFDA-50FD-4600-BB69-4FD979E9E004}"/>
                  </a:ext>
                </a:extLst>
              </p:cNvPr>
              <p:cNvSpPr/>
              <p:nvPr/>
            </p:nvSpPr>
            <p:spPr>
              <a:xfrm>
                <a:off x="4951117" y="965867"/>
                <a:ext cx="137160" cy="92954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1737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374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652" b="23457"/>
          <a:stretch/>
        </p:blipFill>
        <p:spPr>
          <a:xfrm>
            <a:off x="1614419" y="383781"/>
            <a:ext cx="8682568" cy="58305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02492" y="1507051"/>
            <a:ext cx="290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E6419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Outlier Detection?</a:t>
            </a:r>
          </a:p>
        </p:txBody>
      </p:sp>
      <p:sp>
        <p:nvSpPr>
          <p:cNvPr id="6" name="Oval 5"/>
          <p:cNvSpPr/>
          <p:nvPr/>
        </p:nvSpPr>
        <p:spPr>
          <a:xfrm>
            <a:off x="3545000" y="888834"/>
            <a:ext cx="554182" cy="4464978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14881" y="2452627"/>
            <a:ext cx="554182" cy="2960621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22252" y="257725"/>
            <a:ext cx="1969097" cy="546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401049" y="1314450"/>
            <a:ext cx="1200151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1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652" b="23457"/>
          <a:stretch/>
        </p:blipFill>
        <p:spPr>
          <a:xfrm>
            <a:off x="1614419" y="383781"/>
            <a:ext cx="8682568" cy="58305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02492" y="1507051"/>
            <a:ext cx="2652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E6419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Edge Detection?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246516" y="3319206"/>
            <a:ext cx="166112" cy="16358"/>
          </a:xfrm>
          <a:prstGeom prst="line">
            <a:avLst/>
          </a:prstGeom>
          <a:ln w="76200">
            <a:solidFill>
              <a:srgbClr val="EE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2151861" y="2976549"/>
            <a:ext cx="136648" cy="340223"/>
          </a:xfrm>
          <a:custGeom>
            <a:avLst/>
            <a:gdLst>
              <a:gd name="connsiteX0" fmla="*/ 0 w 341086"/>
              <a:gd name="connsiteY0" fmla="*/ 87116 h 298841"/>
              <a:gd name="connsiteX1" fmla="*/ 159657 w 341086"/>
              <a:gd name="connsiteY1" fmla="*/ 297573 h 298841"/>
              <a:gd name="connsiteX2" fmla="*/ 246743 w 341086"/>
              <a:gd name="connsiteY2" fmla="*/ 30 h 298841"/>
              <a:gd name="connsiteX3" fmla="*/ 341086 w 341086"/>
              <a:gd name="connsiteY3" fmla="*/ 283059 h 298841"/>
              <a:gd name="connsiteX0" fmla="*/ 0 w 494677"/>
              <a:gd name="connsiteY0" fmla="*/ 91868 h 303593"/>
              <a:gd name="connsiteX1" fmla="*/ 159657 w 494677"/>
              <a:gd name="connsiteY1" fmla="*/ 302325 h 303593"/>
              <a:gd name="connsiteX2" fmla="*/ 246743 w 494677"/>
              <a:gd name="connsiteY2" fmla="*/ 4782 h 303593"/>
              <a:gd name="connsiteX3" fmla="*/ 494677 w 494677"/>
              <a:gd name="connsiteY3" fmla="*/ 174702 h 303593"/>
              <a:gd name="connsiteX0" fmla="*/ 0 w 494677"/>
              <a:gd name="connsiteY0" fmla="*/ 113321 h 325046"/>
              <a:gd name="connsiteX1" fmla="*/ 159657 w 494677"/>
              <a:gd name="connsiteY1" fmla="*/ 323778 h 325046"/>
              <a:gd name="connsiteX2" fmla="*/ 246743 w 494677"/>
              <a:gd name="connsiteY2" fmla="*/ 26235 h 325046"/>
              <a:gd name="connsiteX3" fmla="*/ 421207 w 494677"/>
              <a:gd name="connsiteY3" fmla="*/ 34131 h 325046"/>
              <a:gd name="connsiteX4" fmla="*/ 494677 w 494677"/>
              <a:gd name="connsiteY4" fmla="*/ 196155 h 325046"/>
              <a:gd name="connsiteX0" fmla="*/ 0 w 494677"/>
              <a:gd name="connsiteY0" fmla="*/ 87194 h 336585"/>
              <a:gd name="connsiteX1" fmla="*/ 159657 w 494677"/>
              <a:gd name="connsiteY1" fmla="*/ 297651 h 336585"/>
              <a:gd name="connsiteX2" fmla="*/ 246743 w 494677"/>
              <a:gd name="connsiteY2" fmla="*/ 108 h 336585"/>
              <a:gd name="connsiteX3" fmla="*/ 310763 w 494677"/>
              <a:gd name="connsiteY3" fmla="*/ 336582 h 336585"/>
              <a:gd name="connsiteX4" fmla="*/ 421207 w 494677"/>
              <a:gd name="connsiteY4" fmla="*/ 8004 h 336585"/>
              <a:gd name="connsiteX5" fmla="*/ 494677 w 494677"/>
              <a:gd name="connsiteY5" fmla="*/ 170028 h 336585"/>
              <a:gd name="connsiteX0" fmla="*/ 0 w 494677"/>
              <a:gd name="connsiteY0" fmla="*/ 142905 h 392296"/>
              <a:gd name="connsiteX1" fmla="*/ 159657 w 494677"/>
              <a:gd name="connsiteY1" fmla="*/ 353362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138226 w 494677"/>
              <a:gd name="connsiteY1" fmla="*/ 378365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246743 w 494677"/>
              <a:gd name="connsiteY1" fmla="*/ 55819 h 392296"/>
              <a:gd name="connsiteX2" fmla="*/ 310763 w 494677"/>
              <a:gd name="connsiteY2" fmla="*/ 392293 h 392296"/>
              <a:gd name="connsiteX3" fmla="*/ 384298 w 494677"/>
              <a:gd name="connsiteY3" fmla="*/ 1803 h 392296"/>
              <a:gd name="connsiteX4" fmla="*/ 494677 w 494677"/>
              <a:gd name="connsiteY4" fmla="*/ 225739 h 392296"/>
              <a:gd name="connsiteX0" fmla="*/ 0 w 247934"/>
              <a:gd name="connsiteY0" fmla="*/ 55819 h 392296"/>
              <a:gd name="connsiteX1" fmla="*/ 64020 w 247934"/>
              <a:gd name="connsiteY1" fmla="*/ 392293 h 392296"/>
              <a:gd name="connsiteX2" fmla="*/ 137555 w 247934"/>
              <a:gd name="connsiteY2" fmla="*/ 1803 h 392296"/>
              <a:gd name="connsiteX3" fmla="*/ 247934 w 247934"/>
              <a:gd name="connsiteY3" fmla="*/ 225739 h 392296"/>
              <a:gd name="connsiteX0" fmla="*/ 0 w 247934"/>
              <a:gd name="connsiteY0" fmla="*/ 55981 h 397896"/>
              <a:gd name="connsiteX1" fmla="*/ 38908 w 247934"/>
              <a:gd name="connsiteY1" fmla="*/ 218838 h 397896"/>
              <a:gd name="connsiteX2" fmla="*/ 64020 w 247934"/>
              <a:gd name="connsiteY2" fmla="*/ 392455 h 397896"/>
              <a:gd name="connsiteX3" fmla="*/ 137555 w 247934"/>
              <a:gd name="connsiteY3" fmla="*/ 1965 h 397896"/>
              <a:gd name="connsiteX4" fmla="*/ 247934 w 247934"/>
              <a:gd name="connsiteY4" fmla="*/ 225901 h 397896"/>
              <a:gd name="connsiteX0" fmla="*/ 0 w 320562"/>
              <a:gd name="connsiteY0" fmla="*/ 113131 h 397896"/>
              <a:gd name="connsiteX1" fmla="*/ 111536 w 320562"/>
              <a:gd name="connsiteY1" fmla="*/ 218838 h 397896"/>
              <a:gd name="connsiteX2" fmla="*/ 136648 w 320562"/>
              <a:gd name="connsiteY2" fmla="*/ 392455 h 397896"/>
              <a:gd name="connsiteX3" fmla="*/ 210183 w 320562"/>
              <a:gd name="connsiteY3" fmla="*/ 1965 h 397896"/>
              <a:gd name="connsiteX4" fmla="*/ 320562 w 320562"/>
              <a:gd name="connsiteY4" fmla="*/ 225901 h 397896"/>
              <a:gd name="connsiteX0" fmla="*/ 0 w 320562"/>
              <a:gd name="connsiteY0" fmla="*/ 113131 h 395411"/>
              <a:gd name="connsiteX1" fmla="*/ 113917 w 320562"/>
              <a:gd name="connsiteY1" fmla="*/ 66438 h 395411"/>
              <a:gd name="connsiteX2" fmla="*/ 136648 w 320562"/>
              <a:gd name="connsiteY2" fmla="*/ 392455 h 395411"/>
              <a:gd name="connsiteX3" fmla="*/ 210183 w 320562"/>
              <a:gd name="connsiteY3" fmla="*/ 1965 h 395411"/>
              <a:gd name="connsiteX4" fmla="*/ 320562 w 320562"/>
              <a:gd name="connsiteY4" fmla="*/ 225901 h 395411"/>
              <a:gd name="connsiteX0" fmla="*/ 0 w 320562"/>
              <a:gd name="connsiteY0" fmla="*/ 115501 h 397781"/>
              <a:gd name="connsiteX1" fmla="*/ 113917 w 320562"/>
              <a:gd name="connsiteY1" fmla="*/ 68808 h 397781"/>
              <a:gd name="connsiteX2" fmla="*/ 136648 w 320562"/>
              <a:gd name="connsiteY2" fmla="*/ 394825 h 397781"/>
              <a:gd name="connsiteX3" fmla="*/ 205420 w 320562"/>
              <a:gd name="connsiteY3" fmla="*/ 1954 h 397781"/>
              <a:gd name="connsiteX4" fmla="*/ 320562 w 320562"/>
              <a:gd name="connsiteY4" fmla="*/ 228271 h 397781"/>
              <a:gd name="connsiteX0" fmla="*/ 0 w 320562"/>
              <a:gd name="connsiteY0" fmla="*/ 60899 h 343212"/>
              <a:gd name="connsiteX1" fmla="*/ 113917 w 320562"/>
              <a:gd name="connsiteY1" fmla="*/ 14206 h 343212"/>
              <a:gd name="connsiteX2" fmla="*/ 136648 w 320562"/>
              <a:gd name="connsiteY2" fmla="*/ 340223 h 343212"/>
              <a:gd name="connsiteX3" fmla="*/ 320562 w 320562"/>
              <a:gd name="connsiteY3" fmla="*/ 173669 h 343212"/>
              <a:gd name="connsiteX0" fmla="*/ 0 w 136648"/>
              <a:gd name="connsiteY0" fmla="*/ 60899 h 340223"/>
              <a:gd name="connsiteX1" fmla="*/ 113917 w 136648"/>
              <a:gd name="connsiteY1" fmla="*/ 14206 h 340223"/>
              <a:gd name="connsiteX2" fmla="*/ 136648 w 136648"/>
              <a:gd name="connsiteY2" fmla="*/ 340223 h 34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648" h="340223">
                <a:moveTo>
                  <a:pt x="0" y="60899"/>
                </a:moveTo>
                <a:cubicBezTo>
                  <a:pt x="6485" y="88042"/>
                  <a:pt x="103247" y="-41873"/>
                  <a:pt x="113917" y="14206"/>
                </a:cubicBezTo>
                <a:cubicBezTo>
                  <a:pt x="124587" y="70285"/>
                  <a:pt x="102207" y="313646"/>
                  <a:pt x="136648" y="340223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424008" y="3018282"/>
            <a:ext cx="22731" cy="326017"/>
          </a:xfrm>
          <a:custGeom>
            <a:avLst/>
            <a:gdLst>
              <a:gd name="connsiteX0" fmla="*/ 0 w 341086"/>
              <a:gd name="connsiteY0" fmla="*/ 87116 h 298841"/>
              <a:gd name="connsiteX1" fmla="*/ 159657 w 341086"/>
              <a:gd name="connsiteY1" fmla="*/ 297573 h 298841"/>
              <a:gd name="connsiteX2" fmla="*/ 246743 w 341086"/>
              <a:gd name="connsiteY2" fmla="*/ 30 h 298841"/>
              <a:gd name="connsiteX3" fmla="*/ 341086 w 341086"/>
              <a:gd name="connsiteY3" fmla="*/ 283059 h 298841"/>
              <a:gd name="connsiteX0" fmla="*/ 0 w 494677"/>
              <a:gd name="connsiteY0" fmla="*/ 91868 h 303593"/>
              <a:gd name="connsiteX1" fmla="*/ 159657 w 494677"/>
              <a:gd name="connsiteY1" fmla="*/ 302325 h 303593"/>
              <a:gd name="connsiteX2" fmla="*/ 246743 w 494677"/>
              <a:gd name="connsiteY2" fmla="*/ 4782 h 303593"/>
              <a:gd name="connsiteX3" fmla="*/ 494677 w 494677"/>
              <a:gd name="connsiteY3" fmla="*/ 174702 h 303593"/>
              <a:gd name="connsiteX0" fmla="*/ 0 w 494677"/>
              <a:gd name="connsiteY0" fmla="*/ 113321 h 325046"/>
              <a:gd name="connsiteX1" fmla="*/ 159657 w 494677"/>
              <a:gd name="connsiteY1" fmla="*/ 323778 h 325046"/>
              <a:gd name="connsiteX2" fmla="*/ 246743 w 494677"/>
              <a:gd name="connsiteY2" fmla="*/ 26235 h 325046"/>
              <a:gd name="connsiteX3" fmla="*/ 421207 w 494677"/>
              <a:gd name="connsiteY3" fmla="*/ 34131 h 325046"/>
              <a:gd name="connsiteX4" fmla="*/ 494677 w 494677"/>
              <a:gd name="connsiteY4" fmla="*/ 196155 h 325046"/>
              <a:gd name="connsiteX0" fmla="*/ 0 w 494677"/>
              <a:gd name="connsiteY0" fmla="*/ 87194 h 336585"/>
              <a:gd name="connsiteX1" fmla="*/ 159657 w 494677"/>
              <a:gd name="connsiteY1" fmla="*/ 297651 h 336585"/>
              <a:gd name="connsiteX2" fmla="*/ 246743 w 494677"/>
              <a:gd name="connsiteY2" fmla="*/ 108 h 336585"/>
              <a:gd name="connsiteX3" fmla="*/ 310763 w 494677"/>
              <a:gd name="connsiteY3" fmla="*/ 336582 h 336585"/>
              <a:gd name="connsiteX4" fmla="*/ 421207 w 494677"/>
              <a:gd name="connsiteY4" fmla="*/ 8004 h 336585"/>
              <a:gd name="connsiteX5" fmla="*/ 494677 w 494677"/>
              <a:gd name="connsiteY5" fmla="*/ 170028 h 336585"/>
              <a:gd name="connsiteX0" fmla="*/ 0 w 494677"/>
              <a:gd name="connsiteY0" fmla="*/ 142905 h 392296"/>
              <a:gd name="connsiteX1" fmla="*/ 159657 w 494677"/>
              <a:gd name="connsiteY1" fmla="*/ 353362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138226 w 494677"/>
              <a:gd name="connsiteY1" fmla="*/ 378365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246743 w 494677"/>
              <a:gd name="connsiteY1" fmla="*/ 55819 h 392296"/>
              <a:gd name="connsiteX2" fmla="*/ 310763 w 494677"/>
              <a:gd name="connsiteY2" fmla="*/ 392293 h 392296"/>
              <a:gd name="connsiteX3" fmla="*/ 384298 w 494677"/>
              <a:gd name="connsiteY3" fmla="*/ 1803 h 392296"/>
              <a:gd name="connsiteX4" fmla="*/ 494677 w 494677"/>
              <a:gd name="connsiteY4" fmla="*/ 225739 h 392296"/>
              <a:gd name="connsiteX0" fmla="*/ 0 w 247934"/>
              <a:gd name="connsiteY0" fmla="*/ 55819 h 392296"/>
              <a:gd name="connsiteX1" fmla="*/ 64020 w 247934"/>
              <a:gd name="connsiteY1" fmla="*/ 392293 h 392296"/>
              <a:gd name="connsiteX2" fmla="*/ 137555 w 247934"/>
              <a:gd name="connsiteY2" fmla="*/ 1803 h 392296"/>
              <a:gd name="connsiteX3" fmla="*/ 247934 w 247934"/>
              <a:gd name="connsiteY3" fmla="*/ 225739 h 392296"/>
              <a:gd name="connsiteX0" fmla="*/ 0 w 247934"/>
              <a:gd name="connsiteY0" fmla="*/ 55981 h 397896"/>
              <a:gd name="connsiteX1" fmla="*/ 38908 w 247934"/>
              <a:gd name="connsiteY1" fmla="*/ 218838 h 397896"/>
              <a:gd name="connsiteX2" fmla="*/ 64020 w 247934"/>
              <a:gd name="connsiteY2" fmla="*/ 392455 h 397896"/>
              <a:gd name="connsiteX3" fmla="*/ 137555 w 247934"/>
              <a:gd name="connsiteY3" fmla="*/ 1965 h 397896"/>
              <a:gd name="connsiteX4" fmla="*/ 247934 w 247934"/>
              <a:gd name="connsiteY4" fmla="*/ 225901 h 397896"/>
              <a:gd name="connsiteX0" fmla="*/ 0 w 320562"/>
              <a:gd name="connsiteY0" fmla="*/ 113131 h 397896"/>
              <a:gd name="connsiteX1" fmla="*/ 111536 w 320562"/>
              <a:gd name="connsiteY1" fmla="*/ 218838 h 397896"/>
              <a:gd name="connsiteX2" fmla="*/ 136648 w 320562"/>
              <a:gd name="connsiteY2" fmla="*/ 392455 h 397896"/>
              <a:gd name="connsiteX3" fmla="*/ 210183 w 320562"/>
              <a:gd name="connsiteY3" fmla="*/ 1965 h 397896"/>
              <a:gd name="connsiteX4" fmla="*/ 320562 w 320562"/>
              <a:gd name="connsiteY4" fmla="*/ 225901 h 397896"/>
              <a:gd name="connsiteX0" fmla="*/ 0 w 320562"/>
              <a:gd name="connsiteY0" fmla="*/ 113131 h 395411"/>
              <a:gd name="connsiteX1" fmla="*/ 113917 w 320562"/>
              <a:gd name="connsiteY1" fmla="*/ 66438 h 395411"/>
              <a:gd name="connsiteX2" fmla="*/ 136648 w 320562"/>
              <a:gd name="connsiteY2" fmla="*/ 392455 h 395411"/>
              <a:gd name="connsiteX3" fmla="*/ 210183 w 320562"/>
              <a:gd name="connsiteY3" fmla="*/ 1965 h 395411"/>
              <a:gd name="connsiteX4" fmla="*/ 320562 w 320562"/>
              <a:gd name="connsiteY4" fmla="*/ 225901 h 395411"/>
              <a:gd name="connsiteX0" fmla="*/ 0 w 320562"/>
              <a:gd name="connsiteY0" fmla="*/ 115501 h 397781"/>
              <a:gd name="connsiteX1" fmla="*/ 113917 w 320562"/>
              <a:gd name="connsiteY1" fmla="*/ 68808 h 397781"/>
              <a:gd name="connsiteX2" fmla="*/ 136648 w 320562"/>
              <a:gd name="connsiteY2" fmla="*/ 394825 h 397781"/>
              <a:gd name="connsiteX3" fmla="*/ 205420 w 320562"/>
              <a:gd name="connsiteY3" fmla="*/ 1954 h 397781"/>
              <a:gd name="connsiteX4" fmla="*/ 320562 w 320562"/>
              <a:gd name="connsiteY4" fmla="*/ 228271 h 397781"/>
              <a:gd name="connsiteX0" fmla="*/ 0 w 320562"/>
              <a:gd name="connsiteY0" fmla="*/ 60899 h 343212"/>
              <a:gd name="connsiteX1" fmla="*/ 113917 w 320562"/>
              <a:gd name="connsiteY1" fmla="*/ 14206 h 343212"/>
              <a:gd name="connsiteX2" fmla="*/ 136648 w 320562"/>
              <a:gd name="connsiteY2" fmla="*/ 340223 h 343212"/>
              <a:gd name="connsiteX3" fmla="*/ 320562 w 320562"/>
              <a:gd name="connsiteY3" fmla="*/ 173669 h 343212"/>
              <a:gd name="connsiteX0" fmla="*/ 0 w 136648"/>
              <a:gd name="connsiteY0" fmla="*/ 60899 h 340223"/>
              <a:gd name="connsiteX1" fmla="*/ 113917 w 136648"/>
              <a:gd name="connsiteY1" fmla="*/ 14206 h 340223"/>
              <a:gd name="connsiteX2" fmla="*/ 136648 w 136648"/>
              <a:gd name="connsiteY2" fmla="*/ 340223 h 340223"/>
              <a:gd name="connsiteX0" fmla="*/ 0 w 22731"/>
              <a:gd name="connsiteY0" fmla="*/ 0 h 326017"/>
              <a:gd name="connsiteX1" fmla="*/ 22731 w 22731"/>
              <a:gd name="connsiteY1" fmla="*/ 326017 h 32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731" h="326017">
                <a:moveTo>
                  <a:pt x="0" y="0"/>
                </a:moveTo>
                <a:cubicBezTo>
                  <a:pt x="10670" y="56079"/>
                  <a:pt x="-11710" y="299440"/>
                  <a:pt x="22731" y="326017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945846" y="2909310"/>
            <a:ext cx="494677" cy="392296"/>
          </a:xfrm>
          <a:custGeom>
            <a:avLst/>
            <a:gdLst>
              <a:gd name="connsiteX0" fmla="*/ 0 w 341086"/>
              <a:gd name="connsiteY0" fmla="*/ 87116 h 298841"/>
              <a:gd name="connsiteX1" fmla="*/ 159657 w 341086"/>
              <a:gd name="connsiteY1" fmla="*/ 297573 h 298841"/>
              <a:gd name="connsiteX2" fmla="*/ 246743 w 341086"/>
              <a:gd name="connsiteY2" fmla="*/ 30 h 298841"/>
              <a:gd name="connsiteX3" fmla="*/ 341086 w 341086"/>
              <a:gd name="connsiteY3" fmla="*/ 283059 h 298841"/>
              <a:gd name="connsiteX0" fmla="*/ 0 w 494677"/>
              <a:gd name="connsiteY0" fmla="*/ 91868 h 303593"/>
              <a:gd name="connsiteX1" fmla="*/ 159657 w 494677"/>
              <a:gd name="connsiteY1" fmla="*/ 302325 h 303593"/>
              <a:gd name="connsiteX2" fmla="*/ 246743 w 494677"/>
              <a:gd name="connsiteY2" fmla="*/ 4782 h 303593"/>
              <a:gd name="connsiteX3" fmla="*/ 494677 w 494677"/>
              <a:gd name="connsiteY3" fmla="*/ 174702 h 303593"/>
              <a:gd name="connsiteX0" fmla="*/ 0 w 494677"/>
              <a:gd name="connsiteY0" fmla="*/ 113321 h 325046"/>
              <a:gd name="connsiteX1" fmla="*/ 159657 w 494677"/>
              <a:gd name="connsiteY1" fmla="*/ 323778 h 325046"/>
              <a:gd name="connsiteX2" fmla="*/ 246743 w 494677"/>
              <a:gd name="connsiteY2" fmla="*/ 26235 h 325046"/>
              <a:gd name="connsiteX3" fmla="*/ 421207 w 494677"/>
              <a:gd name="connsiteY3" fmla="*/ 34131 h 325046"/>
              <a:gd name="connsiteX4" fmla="*/ 494677 w 494677"/>
              <a:gd name="connsiteY4" fmla="*/ 196155 h 325046"/>
              <a:gd name="connsiteX0" fmla="*/ 0 w 494677"/>
              <a:gd name="connsiteY0" fmla="*/ 87194 h 336585"/>
              <a:gd name="connsiteX1" fmla="*/ 159657 w 494677"/>
              <a:gd name="connsiteY1" fmla="*/ 297651 h 336585"/>
              <a:gd name="connsiteX2" fmla="*/ 246743 w 494677"/>
              <a:gd name="connsiteY2" fmla="*/ 108 h 336585"/>
              <a:gd name="connsiteX3" fmla="*/ 310763 w 494677"/>
              <a:gd name="connsiteY3" fmla="*/ 336582 h 336585"/>
              <a:gd name="connsiteX4" fmla="*/ 421207 w 494677"/>
              <a:gd name="connsiteY4" fmla="*/ 8004 h 336585"/>
              <a:gd name="connsiteX5" fmla="*/ 494677 w 494677"/>
              <a:gd name="connsiteY5" fmla="*/ 170028 h 336585"/>
              <a:gd name="connsiteX0" fmla="*/ 0 w 494677"/>
              <a:gd name="connsiteY0" fmla="*/ 142905 h 392296"/>
              <a:gd name="connsiteX1" fmla="*/ 159657 w 494677"/>
              <a:gd name="connsiteY1" fmla="*/ 353362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138226 w 494677"/>
              <a:gd name="connsiteY1" fmla="*/ 378365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677" h="392296">
                <a:moveTo>
                  <a:pt x="0" y="142905"/>
                </a:moveTo>
                <a:cubicBezTo>
                  <a:pt x="59266" y="255390"/>
                  <a:pt x="97102" y="392879"/>
                  <a:pt x="138226" y="378365"/>
                </a:cubicBezTo>
                <a:cubicBezTo>
                  <a:pt x="179350" y="363851"/>
                  <a:pt x="217987" y="53498"/>
                  <a:pt x="246743" y="55819"/>
                </a:cubicBezTo>
                <a:cubicBezTo>
                  <a:pt x="275499" y="58140"/>
                  <a:pt x="281686" y="390977"/>
                  <a:pt x="310763" y="392293"/>
                </a:cubicBezTo>
                <a:cubicBezTo>
                  <a:pt x="339840" y="393609"/>
                  <a:pt x="355630" y="-30961"/>
                  <a:pt x="384298" y="1803"/>
                </a:cubicBezTo>
                <a:cubicBezTo>
                  <a:pt x="425620" y="30123"/>
                  <a:pt x="483821" y="207863"/>
                  <a:pt x="494677" y="225739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049" y="1314450"/>
            <a:ext cx="1200151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022252" y="257725"/>
            <a:ext cx="1969097" cy="546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9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0CF29668-D665-47CF-B1A7-135A572DA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652" b="23457"/>
          <a:stretch/>
        </p:blipFill>
        <p:spPr>
          <a:xfrm>
            <a:off x="1614419" y="383781"/>
            <a:ext cx="8682568" cy="58305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02492" y="1507051"/>
            <a:ext cx="2030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E6419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Kinematics?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423957" y="2999894"/>
            <a:ext cx="1117516" cy="16358"/>
          </a:xfrm>
          <a:prstGeom prst="line">
            <a:avLst/>
          </a:prstGeom>
          <a:ln w="76200">
            <a:solidFill>
              <a:srgbClr val="EE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246516" y="3319206"/>
            <a:ext cx="166112" cy="16358"/>
          </a:xfrm>
          <a:prstGeom prst="line">
            <a:avLst/>
          </a:prstGeom>
          <a:ln w="76200">
            <a:solidFill>
              <a:srgbClr val="EE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372384" y="3123266"/>
            <a:ext cx="573462" cy="16358"/>
          </a:xfrm>
          <a:prstGeom prst="line">
            <a:avLst/>
          </a:prstGeom>
          <a:ln w="76200">
            <a:solidFill>
              <a:srgbClr val="EE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749267" y="3275666"/>
            <a:ext cx="391682" cy="16358"/>
          </a:xfrm>
          <a:prstGeom prst="line">
            <a:avLst/>
          </a:prstGeom>
          <a:ln w="76200">
            <a:solidFill>
              <a:srgbClr val="EE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20000" flipV="1">
            <a:off x="8996702" y="2956354"/>
            <a:ext cx="391682" cy="16358"/>
          </a:xfrm>
          <a:prstGeom prst="line">
            <a:avLst/>
          </a:prstGeom>
          <a:ln w="76200">
            <a:solidFill>
              <a:srgbClr val="EE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8335210" y="3191610"/>
            <a:ext cx="640506" cy="31923"/>
          </a:xfrm>
          <a:prstGeom prst="line">
            <a:avLst/>
          </a:prstGeom>
          <a:ln w="76200">
            <a:solidFill>
              <a:srgbClr val="EE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652154" y="3232122"/>
            <a:ext cx="243205" cy="16358"/>
          </a:xfrm>
          <a:prstGeom prst="line">
            <a:avLst/>
          </a:prstGeom>
          <a:ln w="76200">
            <a:solidFill>
              <a:srgbClr val="EE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6052457" y="2938894"/>
            <a:ext cx="718457" cy="421163"/>
          </a:xfrm>
          <a:custGeom>
            <a:avLst/>
            <a:gdLst>
              <a:gd name="connsiteX0" fmla="*/ 0 w 718457"/>
              <a:gd name="connsiteY0" fmla="*/ 421163 h 421163"/>
              <a:gd name="connsiteX1" fmla="*/ 152400 w 718457"/>
              <a:gd name="connsiteY1" fmla="*/ 109106 h 421163"/>
              <a:gd name="connsiteX2" fmla="*/ 500743 w 718457"/>
              <a:gd name="connsiteY2" fmla="*/ 249 h 421163"/>
              <a:gd name="connsiteX3" fmla="*/ 660400 w 718457"/>
              <a:gd name="connsiteY3" fmla="*/ 87335 h 421163"/>
              <a:gd name="connsiteX4" fmla="*/ 718457 w 718457"/>
              <a:gd name="connsiteY4" fmla="*/ 326820 h 421163"/>
              <a:gd name="connsiteX5" fmla="*/ 718457 w 718457"/>
              <a:gd name="connsiteY5" fmla="*/ 326820 h 4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457" h="421163">
                <a:moveTo>
                  <a:pt x="0" y="421163"/>
                </a:moveTo>
                <a:cubicBezTo>
                  <a:pt x="34471" y="300210"/>
                  <a:pt x="68943" y="179258"/>
                  <a:pt x="152400" y="109106"/>
                </a:cubicBezTo>
                <a:cubicBezTo>
                  <a:pt x="235857" y="38954"/>
                  <a:pt x="416076" y="3877"/>
                  <a:pt x="500743" y="249"/>
                </a:cubicBezTo>
                <a:cubicBezTo>
                  <a:pt x="585410" y="-3380"/>
                  <a:pt x="624114" y="32907"/>
                  <a:pt x="660400" y="87335"/>
                </a:cubicBezTo>
                <a:cubicBezTo>
                  <a:pt x="696686" y="141763"/>
                  <a:pt x="718457" y="326820"/>
                  <a:pt x="718457" y="326820"/>
                </a:cubicBezTo>
                <a:lnTo>
                  <a:pt x="718457" y="326820"/>
                </a:lnTo>
              </a:path>
            </a:pathLst>
          </a:cu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139419" y="2934599"/>
            <a:ext cx="1151727" cy="396427"/>
          </a:xfrm>
          <a:custGeom>
            <a:avLst/>
            <a:gdLst>
              <a:gd name="connsiteX0" fmla="*/ 0 w 718457"/>
              <a:gd name="connsiteY0" fmla="*/ 421163 h 421163"/>
              <a:gd name="connsiteX1" fmla="*/ 152400 w 718457"/>
              <a:gd name="connsiteY1" fmla="*/ 109106 h 421163"/>
              <a:gd name="connsiteX2" fmla="*/ 500743 w 718457"/>
              <a:gd name="connsiteY2" fmla="*/ 249 h 421163"/>
              <a:gd name="connsiteX3" fmla="*/ 660400 w 718457"/>
              <a:gd name="connsiteY3" fmla="*/ 87335 h 421163"/>
              <a:gd name="connsiteX4" fmla="*/ 718457 w 718457"/>
              <a:gd name="connsiteY4" fmla="*/ 326820 h 421163"/>
              <a:gd name="connsiteX5" fmla="*/ 718457 w 718457"/>
              <a:gd name="connsiteY5" fmla="*/ 326820 h 421163"/>
              <a:gd name="connsiteX0" fmla="*/ 0 w 718457"/>
              <a:gd name="connsiteY0" fmla="*/ 396416 h 396416"/>
              <a:gd name="connsiteX1" fmla="*/ 152400 w 718457"/>
              <a:gd name="connsiteY1" fmla="*/ 84359 h 396416"/>
              <a:gd name="connsiteX2" fmla="*/ 367672 w 718457"/>
              <a:gd name="connsiteY2" fmla="*/ 505 h 396416"/>
              <a:gd name="connsiteX3" fmla="*/ 660400 w 718457"/>
              <a:gd name="connsiteY3" fmla="*/ 62588 h 396416"/>
              <a:gd name="connsiteX4" fmla="*/ 718457 w 718457"/>
              <a:gd name="connsiteY4" fmla="*/ 302073 h 396416"/>
              <a:gd name="connsiteX5" fmla="*/ 718457 w 718457"/>
              <a:gd name="connsiteY5" fmla="*/ 302073 h 396416"/>
              <a:gd name="connsiteX0" fmla="*/ 0 w 718457"/>
              <a:gd name="connsiteY0" fmla="*/ 396427 h 396427"/>
              <a:gd name="connsiteX1" fmla="*/ 152400 w 718457"/>
              <a:gd name="connsiteY1" fmla="*/ 84370 h 396427"/>
              <a:gd name="connsiteX2" fmla="*/ 367672 w 718457"/>
              <a:gd name="connsiteY2" fmla="*/ 516 h 396427"/>
              <a:gd name="connsiteX3" fmla="*/ 559858 w 718457"/>
              <a:gd name="connsiteY3" fmla="*/ 110224 h 396427"/>
              <a:gd name="connsiteX4" fmla="*/ 718457 w 718457"/>
              <a:gd name="connsiteY4" fmla="*/ 302084 h 396427"/>
              <a:gd name="connsiteX5" fmla="*/ 718457 w 718457"/>
              <a:gd name="connsiteY5" fmla="*/ 302084 h 39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457" h="396427">
                <a:moveTo>
                  <a:pt x="0" y="396427"/>
                </a:moveTo>
                <a:cubicBezTo>
                  <a:pt x="34471" y="275474"/>
                  <a:pt x="91121" y="150355"/>
                  <a:pt x="152400" y="84370"/>
                </a:cubicBezTo>
                <a:cubicBezTo>
                  <a:pt x="213679" y="18385"/>
                  <a:pt x="299762" y="-3793"/>
                  <a:pt x="367672" y="516"/>
                </a:cubicBezTo>
                <a:cubicBezTo>
                  <a:pt x="435582" y="4825"/>
                  <a:pt x="501394" y="59963"/>
                  <a:pt x="559858" y="110224"/>
                </a:cubicBezTo>
                <a:cubicBezTo>
                  <a:pt x="618322" y="160485"/>
                  <a:pt x="692024" y="270107"/>
                  <a:pt x="718457" y="302084"/>
                </a:cubicBezTo>
                <a:lnTo>
                  <a:pt x="718457" y="302084"/>
                </a:lnTo>
              </a:path>
            </a:pathLst>
          </a:cu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4945846" y="2909310"/>
            <a:ext cx="494677" cy="392296"/>
          </a:xfrm>
          <a:custGeom>
            <a:avLst/>
            <a:gdLst>
              <a:gd name="connsiteX0" fmla="*/ 0 w 341086"/>
              <a:gd name="connsiteY0" fmla="*/ 87116 h 298841"/>
              <a:gd name="connsiteX1" fmla="*/ 159657 w 341086"/>
              <a:gd name="connsiteY1" fmla="*/ 297573 h 298841"/>
              <a:gd name="connsiteX2" fmla="*/ 246743 w 341086"/>
              <a:gd name="connsiteY2" fmla="*/ 30 h 298841"/>
              <a:gd name="connsiteX3" fmla="*/ 341086 w 341086"/>
              <a:gd name="connsiteY3" fmla="*/ 283059 h 298841"/>
              <a:gd name="connsiteX0" fmla="*/ 0 w 494677"/>
              <a:gd name="connsiteY0" fmla="*/ 91868 h 303593"/>
              <a:gd name="connsiteX1" fmla="*/ 159657 w 494677"/>
              <a:gd name="connsiteY1" fmla="*/ 302325 h 303593"/>
              <a:gd name="connsiteX2" fmla="*/ 246743 w 494677"/>
              <a:gd name="connsiteY2" fmla="*/ 4782 h 303593"/>
              <a:gd name="connsiteX3" fmla="*/ 494677 w 494677"/>
              <a:gd name="connsiteY3" fmla="*/ 174702 h 303593"/>
              <a:gd name="connsiteX0" fmla="*/ 0 w 494677"/>
              <a:gd name="connsiteY0" fmla="*/ 113321 h 325046"/>
              <a:gd name="connsiteX1" fmla="*/ 159657 w 494677"/>
              <a:gd name="connsiteY1" fmla="*/ 323778 h 325046"/>
              <a:gd name="connsiteX2" fmla="*/ 246743 w 494677"/>
              <a:gd name="connsiteY2" fmla="*/ 26235 h 325046"/>
              <a:gd name="connsiteX3" fmla="*/ 421207 w 494677"/>
              <a:gd name="connsiteY3" fmla="*/ 34131 h 325046"/>
              <a:gd name="connsiteX4" fmla="*/ 494677 w 494677"/>
              <a:gd name="connsiteY4" fmla="*/ 196155 h 325046"/>
              <a:gd name="connsiteX0" fmla="*/ 0 w 494677"/>
              <a:gd name="connsiteY0" fmla="*/ 87194 h 336585"/>
              <a:gd name="connsiteX1" fmla="*/ 159657 w 494677"/>
              <a:gd name="connsiteY1" fmla="*/ 297651 h 336585"/>
              <a:gd name="connsiteX2" fmla="*/ 246743 w 494677"/>
              <a:gd name="connsiteY2" fmla="*/ 108 h 336585"/>
              <a:gd name="connsiteX3" fmla="*/ 310763 w 494677"/>
              <a:gd name="connsiteY3" fmla="*/ 336582 h 336585"/>
              <a:gd name="connsiteX4" fmla="*/ 421207 w 494677"/>
              <a:gd name="connsiteY4" fmla="*/ 8004 h 336585"/>
              <a:gd name="connsiteX5" fmla="*/ 494677 w 494677"/>
              <a:gd name="connsiteY5" fmla="*/ 170028 h 336585"/>
              <a:gd name="connsiteX0" fmla="*/ 0 w 494677"/>
              <a:gd name="connsiteY0" fmla="*/ 142905 h 392296"/>
              <a:gd name="connsiteX1" fmla="*/ 159657 w 494677"/>
              <a:gd name="connsiteY1" fmla="*/ 353362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138226 w 494677"/>
              <a:gd name="connsiteY1" fmla="*/ 378365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677" h="392296">
                <a:moveTo>
                  <a:pt x="0" y="142905"/>
                </a:moveTo>
                <a:cubicBezTo>
                  <a:pt x="59266" y="255390"/>
                  <a:pt x="97102" y="392879"/>
                  <a:pt x="138226" y="378365"/>
                </a:cubicBezTo>
                <a:cubicBezTo>
                  <a:pt x="179350" y="363851"/>
                  <a:pt x="217987" y="53498"/>
                  <a:pt x="246743" y="55819"/>
                </a:cubicBezTo>
                <a:cubicBezTo>
                  <a:pt x="275499" y="58140"/>
                  <a:pt x="281686" y="390977"/>
                  <a:pt x="310763" y="392293"/>
                </a:cubicBezTo>
                <a:cubicBezTo>
                  <a:pt x="339840" y="393609"/>
                  <a:pt x="355630" y="-30961"/>
                  <a:pt x="384298" y="1803"/>
                </a:cubicBezTo>
                <a:cubicBezTo>
                  <a:pt x="425620" y="30123"/>
                  <a:pt x="483821" y="207863"/>
                  <a:pt x="494677" y="225739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rot="240000" flipV="1">
            <a:off x="5433573" y="3246641"/>
            <a:ext cx="573469" cy="16358"/>
          </a:xfrm>
          <a:prstGeom prst="line">
            <a:avLst/>
          </a:prstGeom>
          <a:ln w="76200">
            <a:solidFill>
              <a:srgbClr val="EE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3829059" y="1053548"/>
            <a:ext cx="556590" cy="2451150"/>
          </a:xfrm>
          <a:custGeom>
            <a:avLst/>
            <a:gdLst>
              <a:gd name="connsiteX0" fmla="*/ 0 w 341086"/>
              <a:gd name="connsiteY0" fmla="*/ 87116 h 298841"/>
              <a:gd name="connsiteX1" fmla="*/ 159657 w 341086"/>
              <a:gd name="connsiteY1" fmla="*/ 297573 h 298841"/>
              <a:gd name="connsiteX2" fmla="*/ 246743 w 341086"/>
              <a:gd name="connsiteY2" fmla="*/ 30 h 298841"/>
              <a:gd name="connsiteX3" fmla="*/ 341086 w 341086"/>
              <a:gd name="connsiteY3" fmla="*/ 283059 h 298841"/>
              <a:gd name="connsiteX0" fmla="*/ 0 w 494677"/>
              <a:gd name="connsiteY0" fmla="*/ 91868 h 303593"/>
              <a:gd name="connsiteX1" fmla="*/ 159657 w 494677"/>
              <a:gd name="connsiteY1" fmla="*/ 302325 h 303593"/>
              <a:gd name="connsiteX2" fmla="*/ 246743 w 494677"/>
              <a:gd name="connsiteY2" fmla="*/ 4782 h 303593"/>
              <a:gd name="connsiteX3" fmla="*/ 494677 w 494677"/>
              <a:gd name="connsiteY3" fmla="*/ 174702 h 303593"/>
              <a:gd name="connsiteX0" fmla="*/ 0 w 494677"/>
              <a:gd name="connsiteY0" fmla="*/ 113321 h 325046"/>
              <a:gd name="connsiteX1" fmla="*/ 159657 w 494677"/>
              <a:gd name="connsiteY1" fmla="*/ 323778 h 325046"/>
              <a:gd name="connsiteX2" fmla="*/ 246743 w 494677"/>
              <a:gd name="connsiteY2" fmla="*/ 26235 h 325046"/>
              <a:gd name="connsiteX3" fmla="*/ 421207 w 494677"/>
              <a:gd name="connsiteY3" fmla="*/ 34131 h 325046"/>
              <a:gd name="connsiteX4" fmla="*/ 494677 w 494677"/>
              <a:gd name="connsiteY4" fmla="*/ 196155 h 325046"/>
              <a:gd name="connsiteX0" fmla="*/ 0 w 494677"/>
              <a:gd name="connsiteY0" fmla="*/ 87194 h 336585"/>
              <a:gd name="connsiteX1" fmla="*/ 159657 w 494677"/>
              <a:gd name="connsiteY1" fmla="*/ 297651 h 336585"/>
              <a:gd name="connsiteX2" fmla="*/ 246743 w 494677"/>
              <a:gd name="connsiteY2" fmla="*/ 108 h 336585"/>
              <a:gd name="connsiteX3" fmla="*/ 310763 w 494677"/>
              <a:gd name="connsiteY3" fmla="*/ 336582 h 336585"/>
              <a:gd name="connsiteX4" fmla="*/ 421207 w 494677"/>
              <a:gd name="connsiteY4" fmla="*/ 8004 h 336585"/>
              <a:gd name="connsiteX5" fmla="*/ 494677 w 494677"/>
              <a:gd name="connsiteY5" fmla="*/ 170028 h 336585"/>
              <a:gd name="connsiteX0" fmla="*/ 0 w 494677"/>
              <a:gd name="connsiteY0" fmla="*/ 142905 h 392296"/>
              <a:gd name="connsiteX1" fmla="*/ 159657 w 494677"/>
              <a:gd name="connsiteY1" fmla="*/ 353362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138226 w 494677"/>
              <a:gd name="connsiteY1" fmla="*/ 378365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542302"/>
              <a:gd name="connsiteY0" fmla="*/ 142905 h 392296"/>
              <a:gd name="connsiteX1" fmla="*/ 138226 w 542302"/>
              <a:gd name="connsiteY1" fmla="*/ 378365 h 392296"/>
              <a:gd name="connsiteX2" fmla="*/ 246743 w 542302"/>
              <a:gd name="connsiteY2" fmla="*/ 55819 h 392296"/>
              <a:gd name="connsiteX3" fmla="*/ 310763 w 542302"/>
              <a:gd name="connsiteY3" fmla="*/ 392293 h 392296"/>
              <a:gd name="connsiteX4" fmla="*/ 384298 w 542302"/>
              <a:gd name="connsiteY4" fmla="*/ 1803 h 392296"/>
              <a:gd name="connsiteX5" fmla="*/ 542302 w 542302"/>
              <a:gd name="connsiteY5" fmla="*/ 348460 h 392296"/>
              <a:gd name="connsiteX0" fmla="*/ 0 w 542302"/>
              <a:gd name="connsiteY0" fmla="*/ 142068 h 391459"/>
              <a:gd name="connsiteX1" fmla="*/ 138226 w 542302"/>
              <a:gd name="connsiteY1" fmla="*/ 377528 h 391459"/>
              <a:gd name="connsiteX2" fmla="*/ 246743 w 542302"/>
              <a:gd name="connsiteY2" fmla="*/ 54982 h 391459"/>
              <a:gd name="connsiteX3" fmla="*/ 310763 w 542302"/>
              <a:gd name="connsiteY3" fmla="*/ 391456 h 391459"/>
              <a:gd name="connsiteX4" fmla="*/ 384298 w 542302"/>
              <a:gd name="connsiteY4" fmla="*/ 966 h 391459"/>
              <a:gd name="connsiteX5" fmla="*/ 457191 w 542302"/>
              <a:gd name="connsiteY5" fmla="*/ 336324 h 391459"/>
              <a:gd name="connsiteX6" fmla="*/ 542302 w 542302"/>
              <a:gd name="connsiteY6" fmla="*/ 347623 h 391459"/>
              <a:gd name="connsiteX0" fmla="*/ 0 w 599452"/>
              <a:gd name="connsiteY0" fmla="*/ 142068 h 391459"/>
              <a:gd name="connsiteX1" fmla="*/ 138226 w 599452"/>
              <a:gd name="connsiteY1" fmla="*/ 377528 h 391459"/>
              <a:gd name="connsiteX2" fmla="*/ 246743 w 599452"/>
              <a:gd name="connsiteY2" fmla="*/ 54982 h 391459"/>
              <a:gd name="connsiteX3" fmla="*/ 310763 w 599452"/>
              <a:gd name="connsiteY3" fmla="*/ 391456 h 391459"/>
              <a:gd name="connsiteX4" fmla="*/ 384298 w 599452"/>
              <a:gd name="connsiteY4" fmla="*/ 966 h 391459"/>
              <a:gd name="connsiteX5" fmla="*/ 457191 w 599452"/>
              <a:gd name="connsiteY5" fmla="*/ 336324 h 391459"/>
              <a:gd name="connsiteX6" fmla="*/ 599452 w 599452"/>
              <a:gd name="connsiteY6" fmla="*/ 207898 h 391459"/>
              <a:gd name="connsiteX0" fmla="*/ 0 w 599452"/>
              <a:gd name="connsiteY0" fmla="*/ 142069 h 391460"/>
              <a:gd name="connsiteX1" fmla="*/ 138226 w 599452"/>
              <a:gd name="connsiteY1" fmla="*/ 377529 h 391460"/>
              <a:gd name="connsiteX2" fmla="*/ 246743 w 599452"/>
              <a:gd name="connsiteY2" fmla="*/ 54983 h 391460"/>
              <a:gd name="connsiteX3" fmla="*/ 310763 w 599452"/>
              <a:gd name="connsiteY3" fmla="*/ 391457 h 391460"/>
              <a:gd name="connsiteX4" fmla="*/ 384298 w 599452"/>
              <a:gd name="connsiteY4" fmla="*/ 967 h 391460"/>
              <a:gd name="connsiteX5" fmla="*/ 509578 w 599452"/>
              <a:gd name="connsiteY5" fmla="*/ 335586 h 391460"/>
              <a:gd name="connsiteX6" fmla="*/ 599452 w 599452"/>
              <a:gd name="connsiteY6" fmla="*/ 207899 h 391460"/>
              <a:gd name="connsiteX0" fmla="*/ 0 w 576830"/>
              <a:gd name="connsiteY0" fmla="*/ 0 h 467479"/>
              <a:gd name="connsiteX1" fmla="*/ 115604 w 576830"/>
              <a:gd name="connsiteY1" fmla="*/ 453548 h 467479"/>
              <a:gd name="connsiteX2" fmla="*/ 224121 w 576830"/>
              <a:gd name="connsiteY2" fmla="*/ 131002 h 467479"/>
              <a:gd name="connsiteX3" fmla="*/ 288141 w 576830"/>
              <a:gd name="connsiteY3" fmla="*/ 467476 h 467479"/>
              <a:gd name="connsiteX4" fmla="*/ 361676 w 576830"/>
              <a:gd name="connsiteY4" fmla="*/ 76986 h 467479"/>
              <a:gd name="connsiteX5" fmla="*/ 486956 w 576830"/>
              <a:gd name="connsiteY5" fmla="*/ 411605 h 467479"/>
              <a:gd name="connsiteX6" fmla="*/ 576830 w 576830"/>
              <a:gd name="connsiteY6" fmla="*/ 283918 h 467479"/>
              <a:gd name="connsiteX0" fmla="*/ 0 w 576830"/>
              <a:gd name="connsiteY0" fmla="*/ 0 h 467479"/>
              <a:gd name="connsiteX1" fmla="*/ 42853 w 576830"/>
              <a:gd name="connsiteY1" fmla="*/ 126982 h 467479"/>
              <a:gd name="connsiteX2" fmla="*/ 115604 w 576830"/>
              <a:gd name="connsiteY2" fmla="*/ 453548 h 467479"/>
              <a:gd name="connsiteX3" fmla="*/ 224121 w 576830"/>
              <a:gd name="connsiteY3" fmla="*/ 131002 h 467479"/>
              <a:gd name="connsiteX4" fmla="*/ 288141 w 576830"/>
              <a:gd name="connsiteY4" fmla="*/ 467476 h 467479"/>
              <a:gd name="connsiteX5" fmla="*/ 361676 w 576830"/>
              <a:gd name="connsiteY5" fmla="*/ 76986 h 467479"/>
              <a:gd name="connsiteX6" fmla="*/ 486956 w 576830"/>
              <a:gd name="connsiteY6" fmla="*/ 411605 h 467479"/>
              <a:gd name="connsiteX7" fmla="*/ 576830 w 576830"/>
              <a:gd name="connsiteY7" fmla="*/ 283918 h 467479"/>
              <a:gd name="connsiteX0" fmla="*/ 0 w 563734"/>
              <a:gd name="connsiteY0" fmla="*/ 0 h 1262207"/>
              <a:gd name="connsiteX1" fmla="*/ 29757 w 563734"/>
              <a:gd name="connsiteY1" fmla="*/ 921710 h 1262207"/>
              <a:gd name="connsiteX2" fmla="*/ 102508 w 563734"/>
              <a:gd name="connsiteY2" fmla="*/ 1248276 h 1262207"/>
              <a:gd name="connsiteX3" fmla="*/ 211025 w 563734"/>
              <a:gd name="connsiteY3" fmla="*/ 925730 h 1262207"/>
              <a:gd name="connsiteX4" fmla="*/ 275045 w 563734"/>
              <a:gd name="connsiteY4" fmla="*/ 1262204 h 1262207"/>
              <a:gd name="connsiteX5" fmla="*/ 348580 w 563734"/>
              <a:gd name="connsiteY5" fmla="*/ 871714 h 1262207"/>
              <a:gd name="connsiteX6" fmla="*/ 473860 w 563734"/>
              <a:gd name="connsiteY6" fmla="*/ 1206333 h 1262207"/>
              <a:gd name="connsiteX7" fmla="*/ 563734 w 563734"/>
              <a:gd name="connsiteY7" fmla="*/ 1078646 h 1262207"/>
              <a:gd name="connsiteX0" fmla="*/ 0 w 556590"/>
              <a:gd name="connsiteY0" fmla="*/ 0 h 1477338"/>
              <a:gd name="connsiteX1" fmla="*/ 22613 w 556590"/>
              <a:gd name="connsiteY1" fmla="*/ 1136841 h 1477338"/>
              <a:gd name="connsiteX2" fmla="*/ 95364 w 556590"/>
              <a:gd name="connsiteY2" fmla="*/ 1463407 h 1477338"/>
              <a:gd name="connsiteX3" fmla="*/ 203881 w 556590"/>
              <a:gd name="connsiteY3" fmla="*/ 1140861 h 1477338"/>
              <a:gd name="connsiteX4" fmla="*/ 267901 w 556590"/>
              <a:gd name="connsiteY4" fmla="*/ 1477335 h 1477338"/>
              <a:gd name="connsiteX5" fmla="*/ 341436 w 556590"/>
              <a:gd name="connsiteY5" fmla="*/ 1086845 h 1477338"/>
              <a:gd name="connsiteX6" fmla="*/ 466716 w 556590"/>
              <a:gd name="connsiteY6" fmla="*/ 1421464 h 1477338"/>
              <a:gd name="connsiteX7" fmla="*/ 556590 w 556590"/>
              <a:gd name="connsiteY7" fmla="*/ 1293777 h 147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590" h="1477338">
                <a:moveTo>
                  <a:pt x="0" y="0"/>
                </a:moveTo>
                <a:cubicBezTo>
                  <a:pt x="6745" y="22642"/>
                  <a:pt x="3346" y="1061250"/>
                  <a:pt x="22613" y="1136841"/>
                </a:cubicBezTo>
                <a:cubicBezTo>
                  <a:pt x="41880" y="1212432"/>
                  <a:pt x="65153" y="1462737"/>
                  <a:pt x="95364" y="1463407"/>
                </a:cubicBezTo>
                <a:cubicBezTo>
                  <a:pt x="125575" y="1464077"/>
                  <a:pt x="175125" y="1138540"/>
                  <a:pt x="203881" y="1140861"/>
                </a:cubicBezTo>
                <a:cubicBezTo>
                  <a:pt x="232637" y="1143182"/>
                  <a:pt x="238824" y="1476019"/>
                  <a:pt x="267901" y="1477335"/>
                </a:cubicBezTo>
                <a:cubicBezTo>
                  <a:pt x="296978" y="1478651"/>
                  <a:pt x="308300" y="1106876"/>
                  <a:pt x="341436" y="1086845"/>
                </a:cubicBezTo>
                <a:cubicBezTo>
                  <a:pt x="374572" y="1066814"/>
                  <a:pt x="440382" y="1363688"/>
                  <a:pt x="466716" y="1421464"/>
                </a:cubicBezTo>
                <a:cubicBezTo>
                  <a:pt x="493050" y="1479240"/>
                  <a:pt x="551136" y="1281051"/>
                  <a:pt x="556590" y="1293777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3525823" y="3016090"/>
            <a:ext cx="247934" cy="397896"/>
          </a:xfrm>
          <a:custGeom>
            <a:avLst/>
            <a:gdLst>
              <a:gd name="connsiteX0" fmla="*/ 0 w 341086"/>
              <a:gd name="connsiteY0" fmla="*/ 87116 h 298841"/>
              <a:gd name="connsiteX1" fmla="*/ 159657 w 341086"/>
              <a:gd name="connsiteY1" fmla="*/ 297573 h 298841"/>
              <a:gd name="connsiteX2" fmla="*/ 246743 w 341086"/>
              <a:gd name="connsiteY2" fmla="*/ 30 h 298841"/>
              <a:gd name="connsiteX3" fmla="*/ 341086 w 341086"/>
              <a:gd name="connsiteY3" fmla="*/ 283059 h 298841"/>
              <a:gd name="connsiteX0" fmla="*/ 0 w 494677"/>
              <a:gd name="connsiteY0" fmla="*/ 91868 h 303593"/>
              <a:gd name="connsiteX1" fmla="*/ 159657 w 494677"/>
              <a:gd name="connsiteY1" fmla="*/ 302325 h 303593"/>
              <a:gd name="connsiteX2" fmla="*/ 246743 w 494677"/>
              <a:gd name="connsiteY2" fmla="*/ 4782 h 303593"/>
              <a:gd name="connsiteX3" fmla="*/ 494677 w 494677"/>
              <a:gd name="connsiteY3" fmla="*/ 174702 h 303593"/>
              <a:gd name="connsiteX0" fmla="*/ 0 w 494677"/>
              <a:gd name="connsiteY0" fmla="*/ 113321 h 325046"/>
              <a:gd name="connsiteX1" fmla="*/ 159657 w 494677"/>
              <a:gd name="connsiteY1" fmla="*/ 323778 h 325046"/>
              <a:gd name="connsiteX2" fmla="*/ 246743 w 494677"/>
              <a:gd name="connsiteY2" fmla="*/ 26235 h 325046"/>
              <a:gd name="connsiteX3" fmla="*/ 421207 w 494677"/>
              <a:gd name="connsiteY3" fmla="*/ 34131 h 325046"/>
              <a:gd name="connsiteX4" fmla="*/ 494677 w 494677"/>
              <a:gd name="connsiteY4" fmla="*/ 196155 h 325046"/>
              <a:gd name="connsiteX0" fmla="*/ 0 w 494677"/>
              <a:gd name="connsiteY0" fmla="*/ 87194 h 336585"/>
              <a:gd name="connsiteX1" fmla="*/ 159657 w 494677"/>
              <a:gd name="connsiteY1" fmla="*/ 297651 h 336585"/>
              <a:gd name="connsiteX2" fmla="*/ 246743 w 494677"/>
              <a:gd name="connsiteY2" fmla="*/ 108 h 336585"/>
              <a:gd name="connsiteX3" fmla="*/ 310763 w 494677"/>
              <a:gd name="connsiteY3" fmla="*/ 336582 h 336585"/>
              <a:gd name="connsiteX4" fmla="*/ 421207 w 494677"/>
              <a:gd name="connsiteY4" fmla="*/ 8004 h 336585"/>
              <a:gd name="connsiteX5" fmla="*/ 494677 w 494677"/>
              <a:gd name="connsiteY5" fmla="*/ 170028 h 336585"/>
              <a:gd name="connsiteX0" fmla="*/ 0 w 494677"/>
              <a:gd name="connsiteY0" fmla="*/ 142905 h 392296"/>
              <a:gd name="connsiteX1" fmla="*/ 159657 w 494677"/>
              <a:gd name="connsiteY1" fmla="*/ 353362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138226 w 494677"/>
              <a:gd name="connsiteY1" fmla="*/ 378365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246743 w 494677"/>
              <a:gd name="connsiteY1" fmla="*/ 55819 h 392296"/>
              <a:gd name="connsiteX2" fmla="*/ 310763 w 494677"/>
              <a:gd name="connsiteY2" fmla="*/ 392293 h 392296"/>
              <a:gd name="connsiteX3" fmla="*/ 384298 w 494677"/>
              <a:gd name="connsiteY3" fmla="*/ 1803 h 392296"/>
              <a:gd name="connsiteX4" fmla="*/ 494677 w 494677"/>
              <a:gd name="connsiteY4" fmla="*/ 225739 h 392296"/>
              <a:gd name="connsiteX0" fmla="*/ 0 w 247934"/>
              <a:gd name="connsiteY0" fmla="*/ 55819 h 392296"/>
              <a:gd name="connsiteX1" fmla="*/ 64020 w 247934"/>
              <a:gd name="connsiteY1" fmla="*/ 392293 h 392296"/>
              <a:gd name="connsiteX2" fmla="*/ 137555 w 247934"/>
              <a:gd name="connsiteY2" fmla="*/ 1803 h 392296"/>
              <a:gd name="connsiteX3" fmla="*/ 247934 w 247934"/>
              <a:gd name="connsiteY3" fmla="*/ 225739 h 392296"/>
              <a:gd name="connsiteX0" fmla="*/ 0 w 247934"/>
              <a:gd name="connsiteY0" fmla="*/ 55981 h 397896"/>
              <a:gd name="connsiteX1" fmla="*/ 38908 w 247934"/>
              <a:gd name="connsiteY1" fmla="*/ 218838 h 397896"/>
              <a:gd name="connsiteX2" fmla="*/ 64020 w 247934"/>
              <a:gd name="connsiteY2" fmla="*/ 392455 h 397896"/>
              <a:gd name="connsiteX3" fmla="*/ 137555 w 247934"/>
              <a:gd name="connsiteY3" fmla="*/ 1965 h 397896"/>
              <a:gd name="connsiteX4" fmla="*/ 247934 w 247934"/>
              <a:gd name="connsiteY4" fmla="*/ 225901 h 397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34" h="397896">
                <a:moveTo>
                  <a:pt x="0" y="55981"/>
                </a:moveTo>
                <a:cubicBezTo>
                  <a:pt x="6485" y="83124"/>
                  <a:pt x="28238" y="162759"/>
                  <a:pt x="38908" y="218838"/>
                </a:cubicBezTo>
                <a:cubicBezTo>
                  <a:pt x="49578" y="274917"/>
                  <a:pt x="47579" y="428600"/>
                  <a:pt x="64020" y="392455"/>
                </a:cubicBezTo>
                <a:cubicBezTo>
                  <a:pt x="80461" y="356310"/>
                  <a:pt x="108887" y="-30799"/>
                  <a:pt x="137555" y="1965"/>
                </a:cubicBezTo>
                <a:cubicBezTo>
                  <a:pt x="178877" y="30285"/>
                  <a:pt x="237078" y="208025"/>
                  <a:pt x="247934" y="225901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2151861" y="2976549"/>
            <a:ext cx="136648" cy="340223"/>
          </a:xfrm>
          <a:custGeom>
            <a:avLst/>
            <a:gdLst>
              <a:gd name="connsiteX0" fmla="*/ 0 w 341086"/>
              <a:gd name="connsiteY0" fmla="*/ 87116 h 298841"/>
              <a:gd name="connsiteX1" fmla="*/ 159657 w 341086"/>
              <a:gd name="connsiteY1" fmla="*/ 297573 h 298841"/>
              <a:gd name="connsiteX2" fmla="*/ 246743 w 341086"/>
              <a:gd name="connsiteY2" fmla="*/ 30 h 298841"/>
              <a:gd name="connsiteX3" fmla="*/ 341086 w 341086"/>
              <a:gd name="connsiteY3" fmla="*/ 283059 h 298841"/>
              <a:gd name="connsiteX0" fmla="*/ 0 w 494677"/>
              <a:gd name="connsiteY0" fmla="*/ 91868 h 303593"/>
              <a:gd name="connsiteX1" fmla="*/ 159657 w 494677"/>
              <a:gd name="connsiteY1" fmla="*/ 302325 h 303593"/>
              <a:gd name="connsiteX2" fmla="*/ 246743 w 494677"/>
              <a:gd name="connsiteY2" fmla="*/ 4782 h 303593"/>
              <a:gd name="connsiteX3" fmla="*/ 494677 w 494677"/>
              <a:gd name="connsiteY3" fmla="*/ 174702 h 303593"/>
              <a:gd name="connsiteX0" fmla="*/ 0 w 494677"/>
              <a:gd name="connsiteY0" fmla="*/ 113321 h 325046"/>
              <a:gd name="connsiteX1" fmla="*/ 159657 w 494677"/>
              <a:gd name="connsiteY1" fmla="*/ 323778 h 325046"/>
              <a:gd name="connsiteX2" fmla="*/ 246743 w 494677"/>
              <a:gd name="connsiteY2" fmla="*/ 26235 h 325046"/>
              <a:gd name="connsiteX3" fmla="*/ 421207 w 494677"/>
              <a:gd name="connsiteY3" fmla="*/ 34131 h 325046"/>
              <a:gd name="connsiteX4" fmla="*/ 494677 w 494677"/>
              <a:gd name="connsiteY4" fmla="*/ 196155 h 325046"/>
              <a:gd name="connsiteX0" fmla="*/ 0 w 494677"/>
              <a:gd name="connsiteY0" fmla="*/ 87194 h 336585"/>
              <a:gd name="connsiteX1" fmla="*/ 159657 w 494677"/>
              <a:gd name="connsiteY1" fmla="*/ 297651 h 336585"/>
              <a:gd name="connsiteX2" fmla="*/ 246743 w 494677"/>
              <a:gd name="connsiteY2" fmla="*/ 108 h 336585"/>
              <a:gd name="connsiteX3" fmla="*/ 310763 w 494677"/>
              <a:gd name="connsiteY3" fmla="*/ 336582 h 336585"/>
              <a:gd name="connsiteX4" fmla="*/ 421207 w 494677"/>
              <a:gd name="connsiteY4" fmla="*/ 8004 h 336585"/>
              <a:gd name="connsiteX5" fmla="*/ 494677 w 494677"/>
              <a:gd name="connsiteY5" fmla="*/ 170028 h 336585"/>
              <a:gd name="connsiteX0" fmla="*/ 0 w 494677"/>
              <a:gd name="connsiteY0" fmla="*/ 142905 h 392296"/>
              <a:gd name="connsiteX1" fmla="*/ 159657 w 494677"/>
              <a:gd name="connsiteY1" fmla="*/ 353362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138226 w 494677"/>
              <a:gd name="connsiteY1" fmla="*/ 378365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246743 w 494677"/>
              <a:gd name="connsiteY1" fmla="*/ 55819 h 392296"/>
              <a:gd name="connsiteX2" fmla="*/ 310763 w 494677"/>
              <a:gd name="connsiteY2" fmla="*/ 392293 h 392296"/>
              <a:gd name="connsiteX3" fmla="*/ 384298 w 494677"/>
              <a:gd name="connsiteY3" fmla="*/ 1803 h 392296"/>
              <a:gd name="connsiteX4" fmla="*/ 494677 w 494677"/>
              <a:gd name="connsiteY4" fmla="*/ 225739 h 392296"/>
              <a:gd name="connsiteX0" fmla="*/ 0 w 247934"/>
              <a:gd name="connsiteY0" fmla="*/ 55819 h 392296"/>
              <a:gd name="connsiteX1" fmla="*/ 64020 w 247934"/>
              <a:gd name="connsiteY1" fmla="*/ 392293 h 392296"/>
              <a:gd name="connsiteX2" fmla="*/ 137555 w 247934"/>
              <a:gd name="connsiteY2" fmla="*/ 1803 h 392296"/>
              <a:gd name="connsiteX3" fmla="*/ 247934 w 247934"/>
              <a:gd name="connsiteY3" fmla="*/ 225739 h 392296"/>
              <a:gd name="connsiteX0" fmla="*/ 0 w 247934"/>
              <a:gd name="connsiteY0" fmla="*/ 55981 h 397896"/>
              <a:gd name="connsiteX1" fmla="*/ 38908 w 247934"/>
              <a:gd name="connsiteY1" fmla="*/ 218838 h 397896"/>
              <a:gd name="connsiteX2" fmla="*/ 64020 w 247934"/>
              <a:gd name="connsiteY2" fmla="*/ 392455 h 397896"/>
              <a:gd name="connsiteX3" fmla="*/ 137555 w 247934"/>
              <a:gd name="connsiteY3" fmla="*/ 1965 h 397896"/>
              <a:gd name="connsiteX4" fmla="*/ 247934 w 247934"/>
              <a:gd name="connsiteY4" fmla="*/ 225901 h 397896"/>
              <a:gd name="connsiteX0" fmla="*/ 0 w 320562"/>
              <a:gd name="connsiteY0" fmla="*/ 113131 h 397896"/>
              <a:gd name="connsiteX1" fmla="*/ 111536 w 320562"/>
              <a:gd name="connsiteY1" fmla="*/ 218838 h 397896"/>
              <a:gd name="connsiteX2" fmla="*/ 136648 w 320562"/>
              <a:gd name="connsiteY2" fmla="*/ 392455 h 397896"/>
              <a:gd name="connsiteX3" fmla="*/ 210183 w 320562"/>
              <a:gd name="connsiteY3" fmla="*/ 1965 h 397896"/>
              <a:gd name="connsiteX4" fmla="*/ 320562 w 320562"/>
              <a:gd name="connsiteY4" fmla="*/ 225901 h 397896"/>
              <a:gd name="connsiteX0" fmla="*/ 0 w 320562"/>
              <a:gd name="connsiteY0" fmla="*/ 113131 h 395411"/>
              <a:gd name="connsiteX1" fmla="*/ 113917 w 320562"/>
              <a:gd name="connsiteY1" fmla="*/ 66438 h 395411"/>
              <a:gd name="connsiteX2" fmla="*/ 136648 w 320562"/>
              <a:gd name="connsiteY2" fmla="*/ 392455 h 395411"/>
              <a:gd name="connsiteX3" fmla="*/ 210183 w 320562"/>
              <a:gd name="connsiteY3" fmla="*/ 1965 h 395411"/>
              <a:gd name="connsiteX4" fmla="*/ 320562 w 320562"/>
              <a:gd name="connsiteY4" fmla="*/ 225901 h 395411"/>
              <a:gd name="connsiteX0" fmla="*/ 0 w 320562"/>
              <a:gd name="connsiteY0" fmla="*/ 115501 h 397781"/>
              <a:gd name="connsiteX1" fmla="*/ 113917 w 320562"/>
              <a:gd name="connsiteY1" fmla="*/ 68808 h 397781"/>
              <a:gd name="connsiteX2" fmla="*/ 136648 w 320562"/>
              <a:gd name="connsiteY2" fmla="*/ 394825 h 397781"/>
              <a:gd name="connsiteX3" fmla="*/ 205420 w 320562"/>
              <a:gd name="connsiteY3" fmla="*/ 1954 h 397781"/>
              <a:gd name="connsiteX4" fmla="*/ 320562 w 320562"/>
              <a:gd name="connsiteY4" fmla="*/ 228271 h 397781"/>
              <a:gd name="connsiteX0" fmla="*/ 0 w 320562"/>
              <a:gd name="connsiteY0" fmla="*/ 60899 h 343212"/>
              <a:gd name="connsiteX1" fmla="*/ 113917 w 320562"/>
              <a:gd name="connsiteY1" fmla="*/ 14206 h 343212"/>
              <a:gd name="connsiteX2" fmla="*/ 136648 w 320562"/>
              <a:gd name="connsiteY2" fmla="*/ 340223 h 343212"/>
              <a:gd name="connsiteX3" fmla="*/ 320562 w 320562"/>
              <a:gd name="connsiteY3" fmla="*/ 173669 h 343212"/>
              <a:gd name="connsiteX0" fmla="*/ 0 w 136648"/>
              <a:gd name="connsiteY0" fmla="*/ 60899 h 340223"/>
              <a:gd name="connsiteX1" fmla="*/ 113917 w 136648"/>
              <a:gd name="connsiteY1" fmla="*/ 14206 h 340223"/>
              <a:gd name="connsiteX2" fmla="*/ 136648 w 136648"/>
              <a:gd name="connsiteY2" fmla="*/ 340223 h 34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648" h="340223">
                <a:moveTo>
                  <a:pt x="0" y="60899"/>
                </a:moveTo>
                <a:cubicBezTo>
                  <a:pt x="6485" y="88042"/>
                  <a:pt x="103247" y="-41873"/>
                  <a:pt x="113917" y="14206"/>
                </a:cubicBezTo>
                <a:cubicBezTo>
                  <a:pt x="124587" y="70285"/>
                  <a:pt x="102207" y="313646"/>
                  <a:pt x="136648" y="340223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424008" y="3018282"/>
            <a:ext cx="22731" cy="326017"/>
          </a:xfrm>
          <a:custGeom>
            <a:avLst/>
            <a:gdLst>
              <a:gd name="connsiteX0" fmla="*/ 0 w 341086"/>
              <a:gd name="connsiteY0" fmla="*/ 87116 h 298841"/>
              <a:gd name="connsiteX1" fmla="*/ 159657 w 341086"/>
              <a:gd name="connsiteY1" fmla="*/ 297573 h 298841"/>
              <a:gd name="connsiteX2" fmla="*/ 246743 w 341086"/>
              <a:gd name="connsiteY2" fmla="*/ 30 h 298841"/>
              <a:gd name="connsiteX3" fmla="*/ 341086 w 341086"/>
              <a:gd name="connsiteY3" fmla="*/ 283059 h 298841"/>
              <a:gd name="connsiteX0" fmla="*/ 0 w 494677"/>
              <a:gd name="connsiteY0" fmla="*/ 91868 h 303593"/>
              <a:gd name="connsiteX1" fmla="*/ 159657 w 494677"/>
              <a:gd name="connsiteY1" fmla="*/ 302325 h 303593"/>
              <a:gd name="connsiteX2" fmla="*/ 246743 w 494677"/>
              <a:gd name="connsiteY2" fmla="*/ 4782 h 303593"/>
              <a:gd name="connsiteX3" fmla="*/ 494677 w 494677"/>
              <a:gd name="connsiteY3" fmla="*/ 174702 h 303593"/>
              <a:gd name="connsiteX0" fmla="*/ 0 w 494677"/>
              <a:gd name="connsiteY0" fmla="*/ 113321 h 325046"/>
              <a:gd name="connsiteX1" fmla="*/ 159657 w 494677"/>
              <a:gd name="connsiteY1" fmla="*/ 323778 h 325046"/>
              <a:gd name="connsiteX2" fmla="*/ 246743 w 494677"/>
              <a:gd name="connsiteY2" fmla="*/ 26235 h 325046"/>
              <a:gd name="connsiteX3" fmla="*/ 421207 w 494677"/>
              <a:gd name="connsiteY3" fmla="*/ 34131 h 325046"/>
              <a:gd name="connsiteX4" fmla="*/ 494677 w 494677"/>
              <a:gd name="connsiteY4" fmla="*/ 196155 h 325046"/>
              <a:gd name="connsiteX0" fmla="*/ 0 w 494677"/>
              <a:gd name="connsiteY0" fmla="*/ 87194 h 336585"/>
              <a:gd name="connsiteX1" fmla="*/ 159657 w 494677"/>
              <a:gd name="connsiteY1" fmla="*/ 297651 h 336585"/>
              <a:gd name="connsiteX2" fmla="*/ 246743 w 494677"/>
              <a:gd name="connsiteY2" fmla="*/ 108 h 336585"/>
              <a:gd name="connsiteX3" fmla="*/ 310763 w 494677"/>
              <a:gd name="connsiteY3" fmla="*/ 336582 h 336585"/>
              <a:gd name="connsiteX4" fmla="*/ 421207 w 494677"/>
              <a:gd name="connsiteY4" fmla="*/ 8004 h 336585"/>
              <a:gd name="connsiteX5" fmla="*/ 494677 w 494677"/>
              <a:gd name="connsiteY5" fmla="*/ 170028 h 336585"/>
              <a:gd name="connsiteX0" fmla="*/ 0 w 494677"/>
              <a:gd name="connsiteY0" fmla="*/ 142905 h 392296"/>
              <a:gd name="connsiteX1" fmla="*/ 159657 w 494677"/>
              <a:gd name="connsiteY1" fmla="*/ 353362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138226 w 494677"/>
              <a:gd name="connsiteY1" fmla="*/ 378365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246743 w 494677"/>
              <a:gd name="connsiteY1" fmla="*/ 55819 h 392296"/>
              <a:gd name="connsiteX2" fmla="*/ 310763 w 494677"/>
              <a:gd name="connsiteY2" fmla="*/ 392293 h 392296"/>
              <a:gd name="connsiteX3" fmla="*/ 384298 w 494677"/>
              <a:gd name="connsiteY3" fmla="*/ 1803 h 392296"/>
              <a:gd name="connsiteX4" fmla="*/ 494677 w 494677"/>
              <a:gd name="connsiteY4" fmla="*/ 225739 h 392296"/>
              <a:gd name="connsiteX0" fmla="*/ 0 w 247934"/>
              <a:gd name="connsiteY0" fmla="*/ 55819 h 392296"/>
              <a:gd name="connsiteX1" fmla="*/ 64020 w 247934"/>
              <a:gd name="connsiteY1" fmla="*/ 392293 h 392296"/>
              <a:gd name="connsiteX2" fmla="*/ 137555 w 247934"/>
              <a:gd name="connsiteY2" fmla="*/ 1803 h 392296"/>
              <a:gd name="connsiteX3" fmla="*/ 247934 w 247934"/>
              <a:gd name="connsiteY3" fmla="*/ 225739 h 392296"/>
              <a:gd name="connsiteX0" fmla="*/ 0 w 247934"/>
              <a:gd name="connsiteY0" fmla="*/ 55981 h 397896"/>
              <a:gd name="connsiteX1" fmla="*/ 38908 w 247934"/>
              <a:gd name="connsiteY1" fmla="*/ 218838 h 397896"/>
              <a:gd name="connsiteX2" fmla="*/ 64020 w 247934"/>
              <a:gd name="connsiteY2" fmla="*/ 392455 h 397896"/>
              <a:gd name="connsiteX3" fmla="*/ 137555 w 247934"/>
              <a:gd name="connsiteY3" fmla="*/ 1965 h 397896"/>
              <a:gd name="connsiteX4" fmla="*/ 247934 w 247934"/>
              <a:gd name="connsiteY4" fmla="*/ 225901 h 397896"/>
              <a:gd name="connsiteX0" fmla="*/ 0 w 320562"/>
              <a:gd name="connsiteY0" fmla="*/ 113131 h 397896"/>
              <a:gd name="connsiteX1" fmla="*/ 111536 w 320562"/>
              <a:gd name="connsiteY1" fmla="*/ 218838 h 397896"/>
              <a:gd name="connsiteX2" fmla="*/ 136648 w 320562"/>
              <a:gd name="connsiteY2" fmla="*/ 392455 h 397896"/>
              <a:gd name="connsiteX3" fmla="*/ 210183 w 320562"/>
              <a:gd name="connsiteY3" fmla="*/ 1965 h 397896"/>
              <a:gd name="connsiteX4" fmla="*/ 320562 w 320562"/>
              <a:gd name="connsiteY4" fmla="*/ 225901 h 397896"/>
              <a:gd name="connsiteX0" fmla="*/ 0 w 320562"/>
              <a:gd name="connsiteY0" fmla="*/ 113131 h 395411"/>
              <a:gd name="connsiteX1" fmla="*/ 113917 w 320562"/>
              <a:gd name="connsiteY1" fmla="*/ 66438 h 395411"/>
              <a:gd name="connsiteX2" fmla="*/ 136648 w 320562"/>
              <a:gd name="connsiteY2" fmla="*/ 392455 h 395411"/>
              <a:gd name="connsiteX3" fmla="*/ 210183 w 320562"/>
              <a:gd name="connsiteY3" fmla="*/ 1965 h 395411"/>
              <a:gd name="connsiteX4" fmla="*/ 320562 w 320562"/>
              <a:gd name="connsiteY4" fmla="*/ 225901 h 395411"/>
              <a:gd name="connsiteX0" fmla="*/ 0 w 320562"/>
              <a:gd name="connsiteY0" fmla="*/ 115501 h 397781"/>
              <a:gd name="connsiteX1" fmla="*/ 113917 w 320562"/>
              <a:gd name="connsiteY1" fmla="*/ 68808 h 397781"/>
              <a:gd name="connsiteX2" fmla="*/ 136648 w 320562"/>
              <a:gd name="connsiteY2" fmla="*/ 394825 h 397781"/>
              <a:gd name="connsiteX3" fmla="*/ 205420 w 320562"/>
              <a:gd name="connsiteY3" fmla="*/ 1954 h 397781"/>
              <a:gd name="connsiteX4" fmla="*/ 320562 w 320562"/>
              <a:gd name="connsiteY4" fmla="*/ 228271 h 397781"/>
              <a:gd name="connsiteX0" fmla="*/ 0 w 320562"/>
              <a:gd name="connsiteY0" fmla="*/ 60899 h 343212"/>
              <a:gd name="connsiteX1" fmla="*/ 113917 w 320562"/>
              <a:gd name="connsiteY1" fmla="*/ 14206 h 343212"/>
              <a:gd name="connsiteX2" fmla="*/ 136648 w 320562"/>
              <a:gd name="connsiteY2" fmla="*/ 340223 h 343212"/>
              <a:gd name="connsiteX3" fmla="*/ 320562 w 320562"/>
              <a:gd name="connsiteY3" fmla="*/ 173669 h 343212"/>
              <a:gd name="connsiteX0" fmla="*/ 0 w 136648"/>
              <a:gd name="connsiteY0" fmla="*/ 60899 h 340223"/>
              <a:gd name="connsiteX1" fmla="*/ 113917 w 136648"/>
              <a:gd name="connsiteY1" fmla="*/ 14206 h 340223"/>
              <a:gd name="connsiteX2" fmla="*/ 136648 w 136648"/>
              <a:gd name="connsiteY2" fmla="*/ 340223 h 340223"/>
              <a:gd name="connsiteX0" fmla="*/ 0 w 22731"/>
              <a:gd name="connsiteY0" fmla="*/ 0 h 326017"/>
              <a:gd name="connsiteX1" fmla="*/ 22731 w 22731"/>
              <a:gd name="connsiteY1" fmla="*/ 326017 h 32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731" h="326017">
                <a:moveTo>
                  <a:pt x="0" y="0"/>
                </a:moveTo>
                <a:cubicBezTo>
                  <a:pt x="10670" y="56079"/>
                  <a:pt x="-11710" y="299440"/>
                  <a:pt x="22731" y="326017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9334072" y="3018290"/>
            <a:ext cx="136648" cy="340223"/>
          </a:xfrm>
          <a:custGeom>
            <a:avLst/>
            <a:gdLst>
              <a:gd name="connsiteX0" fmla="*/ 0 w 341086"/>
              <a:gd name="connsiteY0" fmla="*/ 87116 h 298841"/>
              <a:gd name="connsiteX1" fmla="*/ 159657 w 341086"/>
              <a:gd name="connsiteY1" fmla="*/ 297573 h 298841"/>
              <a:gd name="connsiteX2" fmla="*/ 246743 w 341086"/>
              <a:gd name="connsiteY2" fmla="*/ 30 h 298841"/>
              <a:gd name="connsiteX3" fmla="*/ 341086 w 341086"/>
              <a:gd name="connsiteY3" fmla="*/ 283059 h 298841"/>
              <a:gd name="connsiteX0" fmla="*/ 0 w 494677"/>
              <a:gd name="connsiteY0" fmla="*/ 91868 h 303593"/>
              <a:gd name="connsiteX1" fmla="*/ 159657 w 494677"/>
              <a:gd name="connsiteY1" fmla="*/ 302325 h 303593"/>
              <a:gd name="connsiteX2" fmla="*/ 246743 w 494677"/>
              <a:gd name="connsiteY2" fmla="*/ 4782 h 303593"/>
              <a:gd name="connsiteX3" fmla="*/ 494677 w 494677"/>
              <a:gd name="connsiteY3" fmla="*/ 174702 h 303593"/>
              <a:gd name="connsiteX0" fmla="*/ 0 w 494677"/>
              <a:gd name="connsiteY0" fmla="*/ 113321 h 325046"/>
              <a:gd name="connsiteX1" fmla="*/ 159657 w 494677"/>
              <a:gd name="connsiteY1" fmla="*/ 323778 h 325046"/>
              <a:gd name="connsiteX2" fmla="*/ 246743 w 494677"/>
              <a:gd name="connsiteY2" fmla="*/ 26235 h 325046"/>
              <a:gd name="connsiteX3" fmla="*/ 421207 w 494677"/>
              <a:gd name="connsiteY3" fmla="*/ 34131 h 325046"/>
              <a:gd name="connsiteX4" fmla="*/ 494677 w 494677"/>
              <a:gd name="connsiteY4" fmla="*/ 196155 h 325046"/>
              <a:gd name="connsiteX0" fmla="*/ 0 w 494677"/>
              <a:gd name="connsiteY0" fmla="*/ 87194 h 336585"/>
              <a:gd name="connsiteX1" fmla="*/ 159657 w 494677"/>
              <a:gd name="connsiteY1" fmla="*/ 297651 h 336585"/>
              <a:gd name="connsiteX2" fmla="*/ 246743 w 494677"/>
              <a:gd name="connsiteY2" fmla="*/ 108 h 336585"/>
              <a:gd name="connsiteX3" fmla="*/ 310763 w 494677"/>
              <a:gd name="connsiteY3" fmla="*/ 336582 h 336585"/>
              <a:gd name="connsiteX4" fmla="*/ 421207 w 494677"/>
              <a:gd name="connsiteY4" fmla="*/ 8004 h 336585"/>
              <a:gd name="connsiteX5" fmla="*/ 494677 w 494677"/>
              <a:gd name="connsiteY5" fmla="*/ 170028 h 336585"/>
              <a:gd name="connsiteX0" fmla="*/ 0 w 494677"/>
              <a:gd name="connsiteY0" fmla="*/ 142905 h 392296"/>
              <a:gd name="connsiteX1" fmla="*/ 159657 w 494677"/>
              <a:gd name="connsiteY1" fmla="*/ 353362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138226 w 494677"/>
              <a:gd name="connsiteY1" fmla="*/ 378365 h 392296"/>
              <a:gd name="connsiteX2" fmla="*/ 246743 w 494677"/>
              <a:gd name="connsiteY2" fmla="*/ 55819 h 392296"/>
              <a:gd name="connsiteX3" fmla="*/ 310763 w 494677"/>
              <a:gd name="connsiteY3" fmla="*/ 392293 h 392296"/>
              <a:gd name="connsiteX4" fmla="*/ 384298 w 494677"/>
              <a:gd name="connsiteY4" fmla="*/ 1803 h 392296"/>
              <a:gd name="connsiteX5" fmla="*/ 494677 w 494677"/>
              <a:gd name="connsiteY5" fmla="*/ 225739 h 392296"/>
              <a:gd name="connsiteX0" fmla="*/ 0 w 494677"/>
              <a:gd name="connsiteY0" fmla="*/ 142905 h 392296"/>
              <a:gd name="connsiteX1" fmla="*/ 246743 w 494677"/>
              <a:gd name="connsiteY1" fmla="*/ 55819 h 392296"/>
              <a:gd name="connsiteX2" fmla="*/ 310763 w 494677"/>
              <a:gd name="connsiteY2" fmla="*/ 392293 h 392296"/>
              <a:gd name="connsiteX3" fmla="*/ 384298 w 494677"/>
              <a:gd name="connsiteY3" fmla="*/ 1803 h 392296"/>
              <a:gd name="connsiteX4" fmla="*/ 494677 w 494677"/>
              <a:gd name="connsiteY4" fmla="*/ 225739 h 392296"/>
              <a:gd name="connsiteX0" fmla="*/ 0 w 247934"/>
              <a:gd name="connsiteY0" fmla="*/ 55819 h 392296"/>
              <a:gd name="connsiteX1" fmla="*/ 64020 w 247934"/>
              <a:gd name="connsiteY1" fmla="*/ 392293 h 392296"/>
              <a:gd name="connsiteX2" fmla="*/ 137555 w 247934"/>
              <a:gd name="connsiteY2" fmla="*/ 1803 h 392296"/>
              <a:gd name="connsiteX3" fmla="*/ 247934 w 247934"/>
              <a:gd name="connsiteY3" fmla="*/ 225739 h 392296"/>
              <a:gd name="connsiteX0" fmla="*/ 0 w 247934"/>
              <a:gd name="connsiteY0" fmla="*/ 55981 h 397896"/>
              <a:gd name="connsiteX1" fmla="*/ 38908 w 247934"/>
              <a:gd name="connsiteY1" fmla="*/ 218838 h 397896"/>
              <a:gd name="connsiteX2" fmla="*/ 64020 w 247934"/>
              <a:gd name="connsiteY2" fmla="*/ 392455 h 397896"/>
              <a:gd name="connsiteX3" fmla="*/ 137555 w 247934"/>
              <a:gd name="connsiteY3" fmla="*/ 1965 h 397896"/>
              <a:gd name="connsiteX4" fmla="*/ 247934 w 247934"/>
              <a:gd name="connsiteY4" fmla="*/ 225901 h 397896"/>
              <a:gd name="connsiteX0" fmla="*/ 0 w 320562"/>
              <a:gd name="connsiteY0" fmla="*/ 113131 h 397896"/>
              <a:gd name="connsiteX1" fmla="*/ 111536 w 320562"/>
              <a:gd name="connsiteY1" fmla="*/ 218838 h 397896"/>
              <a:gd name="connsiteX2" fmla="*/ 136648 w 320562"/>
              <a:gd name="connsiteY2" fmla="*/ 392455 h 397896"/>
              <a:gd name="connsiteX3" fmla="*/ 210183 w 320562"/>
              <a:gd name="connsiteY3" fmla="*/ 1965 h 397896"/>
              <a:gd name="connsiteX4" fmla="*/ 320562 w 320562"/>
              <a:gd name="connsiteY4" fmla="*/ 225901 h 397896"/>
              <a:gd name="connsiteX0" fmla="*/ 0 w 320562"/>
              <a:gd name="connsiteY0" fmla="*/ 113131 h 395411"/>
              <a:gd name="connsiteX1" fmla="*/ 113917 w 320562"/>
              <a:gd name="connsiteY1" fmla="*/ 66438 h 395411"/>
              <a:gd name="connsiteX2" fmla="*/ 136648 w 320562"/>
              <a:gd name="connsiteY2" fmla="*/ 392455 h 395411"/>
              <a:gd name="connsiteX3" fmla="*/ 210183 w 320562"/>
              <a:gd name="connsiteY3" fmla="*/ 1965 h 395411"/>
              <a:gd name="connsiteX4" fmla="*/ 320562 w 320562"/>
              <a:gd name="connsiteY4" fmla="*/ 225901 h 395411"/>
              <a:gd name="connsiteX0" fmla="*/ 0 w 320562"/>
              <a:gd name="connsiteY0" fmla="*/ 115501 h 397781"/>
              <a:gd name="connsiteX1" fmla="*/ 113917 w 320562"/>
              <a:gd name="connsiteY1" fmla="*/ 68808 h 397781"/>
              <a:gd name="connsiteX2" fmla="*/ 136648 w 320562"/>
              <a:gd name="connsiteY2" fmla="*/ 394825 h 397781"/>
              <a:gd name="connsiteX3" fmla="*/ 205420 w 320562"/>
              <a:gd name="connsiteY3" fmla="*/ 1954 h 397781"/>
              <a:gd name="connsiteX4" fmla="*/ 320562 w 320562"/>
              <a:gd name="connsiteY4" fmla="*/ 228271 h 397781"/>
              <a:gd name="connsiteX0" fmla="*/ 0 w 320562"/>
              <a:gd name="connsiteY0" fmla="*/ 60899 h 343212"/>
              <a:gd name="connsiteX1" fmla="*/ 113917 w 320562"/>
              <a:gd name="connsiteY1" fmla="*/ 14206 h 343212"/>
              <a:gd name="connsiteX2" fmla="*/ 136648 w 320562"/>
              <a:gd name="connsiteY2" fmla="*/ 340223 h 343212"/>
              <a:gd name="connsiteX3" fmla="*/ 320562 w 320562"/>
              <a:gd name="connsiteY3" fmla="*/ 173669 h 343212"/>
              <a:gd name="connsiteX0" fmla="*/ 0 w 136648"/>
              <a:gd name="connsiteY0" fmla="*/ 60899 h 340223"/>
              <a:gd name="connsiteX1" fmla="*/ 113917 w 136648"/>
              <a:gd name="connsiteY1" fmla="*/ 14206 h 340223"/>
              <a:gd name="connsiteX2" fmla="*/ 136648 w 136648"/>
              <a:gd name="connsiteY2" fmla="*/ 340223 h 34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648" h="340223">
                <a:moveTo>
                  <a:pt x="0" y="60899"/>
                </a:moveTo>
                <a:cubicBezTo>
                  <a:pt x="6485" y="88042"/>
                  <a:pt x="103247" y="-41873"/>
                  <a:pt x="113917" y="14206"/>
                </a:cubicBezTo>
                <a:cubicBezTo>
                  <a:pt x="124587" y="70285"/>
                  <a:pt x="102207" y="313646"/>
                  <a:pt x="136648" y="340223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0308367" y="2717854"/>
            <a:ext cx="1418801" cy="923330"/>
            <a:chOff x="10354903" y="3743555"/>
            <a:chExt cx="1418801" cy="923330"/>
          </a:xfrm>
        </p:grpSpPr>
        <p:cxnSp>
          <p:nvCxnSpPr>
            <p:cNvPr id="22" name="Straight Connector 21"/>
            <p:cNvCxnSpPr/>
            <p:nvPr/>
          </p:nvCxnSpPr>
          <p:spPr>
            <a:xfrm rot="120000" flipV="1">
              <a:off x="10354903" y="3936528"/>
              <a:ext cx="391682" cy="16358"/>
            </a:xfrm>
            <a:prstGeom prst="line">
              <a:avLst/>
            </a:prstGeom>
            <a:ln w="76200">
              <a:solidFill>
                <a:srgbClr val="EE64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10817993" y="3743555"/>
              <a:ext cx="9557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Steady</a:t>
              </a:r>
            </a:p>
            <a:p>
              <a:r>
                <a:rPr lang="en-US" dirty="0"/>
                <a:t>Gradual</a:t>
              </a:r>
            </a:p>
            <a:p>
              <a:r>
                <a:rPr lang="en-US" dirty="0"/>
                <a:t>Drastic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 rot="120000" flipV="1">
              <a:off x="10354904" y="4201404"/>
              <a:ext cx="391682" cy="16358"/>
            </a:xfrm>
            <a:prstGeom prst="line">
              <a:avLst/>
            </a:prstGeom>
            <a:ln w="762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20000" flipV="1">
              <a:off x="10361650" y="4466280"/>
              <a:ext cx="391682" cy="1635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5022252" y="257725"/>
            <a:ext cx="1969097" cy="546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401049" y="1314450"/>
            <a:ext cx="1200151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2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3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Switching Kinematic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105799" flipH="1" flipV="1">
            <a:off x="5417701" y="2859331"/>
            <a:ext cx="1741695" cy="1872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049934" flipH="1" flipV="1">
            <a:off x="3730798" y="2873491"/>
            <a:ext cx="1741695" cy="1872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181470" flipH="1" flipV="1">
            <a:off x="2030331" y="2849633"/>
            <a:ext cx="1726329" cy="1856267"/>
          </a:xfrm>
          <a:prstGeom prst="rect">
            <a:avLst/>
          </a:prstGeom>
        </p:spPr>
      </p:pic>
      <p:sp>
        <p:nvSpPr>
          <p:cNvPr id="8" name="Oval 29"/>
          <p:cNvSpPr>
            <a:spLocks noChangeArrowheads="1"/>
          </p:cNvSpPr>
          <p:nvPr/>
        </p:nvSpPr>
        <p:spPr bwMode="auto">
          <a:xfrm>
            <a:off x="2327272" y="3586163"/>
            <a:ext cx="566738" cy="566738"/>
          </a:xfrm>
          <a:prstGeom prst="ellipse">
            <a:avLst/>
          </a:prstGeom>
          <a:noFill/>
          <a:ln w="38100">
            <a:solidFill>
              <a:srgbClr val="17375E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17375E"/>
              </a:solidFill>
            </a:endParaRPr>
          </a:p>
        </p:txBody>
      </p:sp>
      <p:sp>
        <p:nvSpPr>
          <p:cNvPr id="9" name="Line 30"/>
          <p:cNvSpPr>
            <a:spLocks noChangeShapeType="1"/>
          </p:cNvSpPr>
          <p:nvPr/>
        </p:nvSpPr>
        <p:spPr bwMode="auto">
          <a:xfrm>
            <a:off x="1397033" y="3862388"/>
            <a:ext cx="917076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17375E"/>
              </a:solidFill>
            </a:endParaRPr>
          </a:p>
        </p:txBody>
      </p:sp>
      <p:sp>
        <p:nvSpPr>
          <p:cNvPr id="10" name="Oval 31"/>
          <p:cNvSpPr>
            <a:spLocks noChangeArrowheads="1"/>
          </p:cNvSpPr>
          <p:nvPr/>
        </p:nvSpPr>
        <p:spPr bwMode="auto">
          <a:xfrm>
            <a:off x="4003672" y="3571876"/>
            <a:ext cx="552450" cy="552450"/>
          </a:xfrm>
          <a:prstGeom prst="ellipse">
            <a:avLst/>
          </a:prstGeom>
          <a:noFill/>
          <a:ln w="38100">
            <a:solidFill>
              <a:srgbClr val="17375E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17375E"/>
              </a:solidFill>
            </a:endParaRPr>
          </a:p>
        </p:txBody>
      </p:sp>
      <p:sp>
        <p:nvSpPr>
          <p:cNvPr id="11" name="Oval 32"/>
          <p:cNvSpPr>
            <a:spLocks noChangeArrowheads="1"/>
          </p:cNvSpPr>
          <p:nvPr/>
        </p:nvSpPr>
        <p:spPr bwMode="auto">
          <a:xfrm>
            <a:off x="5680072" y="3571876"/>
            <a:ext cx="552450" cy="552450"/>
          </a:xfrm>
          <a:prstGeom prst="ellipse">
            <a:avLst/>
          </a:prstGeom>
          <a:noFill/>
          <a:ln w="38100">
            <a:solidFill>
              <a:srgbClr val="17375E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17375E"/>
              </a:solidFill>
            </a:endParaRPr>
          </a:p>
        </p:txBody>
      </p:sp>
      <p:sp>
        <p:nvSpPr>
          <p:cNvPr id="12" name="Line 37"/>
          <p:cNvSpPr>
            <a:spLocks noChangeShapeType="1"/>
          </p:cNvSpPr>
          <p:nvPr/>
        </p:nvSpPr>
        <p:spPr bwMode="auto">
          <a:xfrm>
            <a:off x="2894010" y="3857626"/>
            <a:ext cx="1109662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rgbClr val="17375E"/>
              </a:solidFill>
            </a:endParaRPr>
          </a:p>
        </p:txBody>
      </p:sp>
      <p:sp>
        <p:nvSpPr>
          <p:cNvPr id="13" name="Line 38"/>
          <p:cNvSpPr>
            <a:spLocks noChangeShapeType="1"/>
          </p:cNvSpPr>
          <p:nvPr/>
        </p:nvSpPr>
        <p:spPr bwMode="auto">
          <a:xfrm>
            <a:off x="4565647" y="3848101"/>
            <a:ext cx="1109663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rgbClr val="17375E"/>
              </a:solidFill>
            </a:endParaRPr>
          </a:p>
        </p:txBody>
      </p:sp>
      <p:sp>
        <p:nvSpPr>
          <p:cNvPr id="14" name="Line 39"/>
          <p:cNvSpPr>
            <a:spLocks noChangeShapeType="1"/>
          </p:cNvSpPr>
          <p:nvPr/>
        </p:nvSpPr>
        <p:spPr bwMode="auto">
          <a:xfrm>
            <a:off x="6264776" y="3838576"/>
            <a:ext cx="1008785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17375E"/>
              </a:solidFill>
            </a:endParaRPr>
          </a:p>
        </p:txBody>
      </p:sp>
      <p:sp>
        <p:nvSpPr>
          <p:cNvPr id="15" name="Oval 45"/>
          <p:cNvSpPr>
            <a:spLocks noChangeArrowheads="1"/>
          </p:cNvSpPr>
          <p:nvPr/>
        </p:nvSpPr>
        <p:spPr bwMode="auto">
          <a:xfrm>
            <a:off x="2327272" y="4791076"/>
            <a:ext cx="566738" cy="566737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17375E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17375E"/>
              </a:solidFill>
            </a:endParaRPr>
          </a:p>
        </p:txBody>
      </p:sp>
      <p:sp>
        <p:nvSpPr>
          <p:cNvPr id="16" name="Oval 46"/>
          <p:cNvSpPr>
            <a:spLocks noChangeArrowheads="1"/>
          </p:cNvSpPr>
          <p:nvPr/>
        </p:nvSpPr>
        <p:spPr bwMode="auto">
          <a:xfrm>
            <a:off x="4003672" y="4776788"/>
            <a:ext cx="552450" cy="55245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17375E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17375E"/>
              </a:solidFill>
            </a:endParaRPr>
          </a:p>
        </p:txBody>
      </p:sp>
      <p:sp>
        <p:nvSpPr>
          <p:cNvPr id="17" name="Oval 47"/>
          <p:cNvSpPr>
            <a:spLocks noChangeArrowheads="1"/>
          </p:cNvSpPr>
          <p:nvPr/>
        </p:nvSpPr>
        <p:spPr bwMode="auto">
          <a:xfrm>
            <a:off x="5680072" y="4776788"/>
            <a:ext cx="552450" cy="55245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17375E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17375E"/>
              </a:solidFill>
            </a:endParaRPr>
          </a:p>
        </p:txBody>
      </p:sp>
      <p:sp>
        <p:nvSpPr>
          <p:cNvPr id="18" name="Line 51"/>
          <p:cNvSpPr>
            <a:spLocks noChangeShapeType="1"/>
          </p:cNvSpPr>
          <p:nvPr/>
        </p:nvSpPr>
        <p:spPr bwMode="auto">
          <a:xfrm rot="5400000">
            <a:off x="2298697" y="4476751"/>
            <a:ext cx="628650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rgbClr val="17375E"/>
              </a:solidFill>
            </a:endParaRPr>
          </a:p>
        </p:txBody>
      </p:sp>
      <p:sp>
        <p:nvSpPr>
          <p:cNvPr id="19" name="Line 56"/>
          <p:cNvSpPr>
            <a:spLocks noChangeShapeType="1"/>
          </p:cNvSpPr>
          <p:nvPr/>
        </p:nvSpPr>
        <p:spPr bwMode="auto">
          <a:xfrm rot="5400000">
            <a:off x="3965572" y="4457701"/>
            <a:ext cx="628650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rgbClr val="17375E"/>
              </a:solidFill>
            </a:endParaRPr>
          </a:p>
        </p:txBody>
      </p:sp>
      <p:sp>
        <p:nvSpPr>
          <p:cNvPr id="20" name="Line 57"/>
          <p:cNvSpPr>
            <a:spLocks noChangeShapeType="1"/>
          </p:cNvSpPr>
          <p:nvPr/>
        </p:nvSpPr>
        <p:spPr bwMode="auto">
          <a:xfrm rot="5400000">
            <a:off x="5641972" y="4452506"/>
            <a:ext cx="628650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rgbClr val="17375E"/>
              </a:solidFill>
            </a:endParaRPr>
          </a:p>
        </p:txBody>
      </p:sp>
      <p:sp>
        <p:nvSpPr>
          <p:cNvPr id="21" name="Text Box 63"/>
          <p:cNvSpPr txBox="1">
            <a:spLocks noChangeArrowheads="1"/>
          </p:cNvSpPr>
          <p:nvPr/>
        </p:nvSpPr>
        <p:spPr bwMode="auto">
          <a:xfrm>
            <a:off x="7479426" y="3595132"/>
            <a:ext cx="2901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b="1" dirty="0">
                <a:solidFill>
                  <a:srgbClr val="17375E"/>
                </a:solidFill>
                <a:latin typeface="+mn-lt"/>
              </a:rPr>
              <a:t>latent true values</a:t>
            </a:r>
            <a:endParaRPr lang="en-US" altLang="x-none" dirty="0">
              <a:solidFill>
                <a:srgbClr val="17375E"/>
              </a:solidFill>
              <a:latin typeface="+mn-lt"/>
            </a:endParaRPr>
          </a:p>
        </p:txBody>
      </p:sp>
      <p:sp>
        <p:nvSpPr>
          <p:cNvPr id="22" name="Text Box 64"/>
          <p:cNvSpPr txBox="1">
            <a:spLocks noChangeArrowheads="1"/>
          </p:cNvSpPr>
          <p:nvPr/>
        </p:nvSpPr>
        <p:spPr bwMode="auto">
          <a:xfrm>
            <a:off x="7495009" y="4590102"/>
            <a:ext cx="28707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b="1" dirty="0">
                <a:solidFill>
                  <a:srgbClr val="17375E"/>
                </a:solidFill>
                <a:latin typeface="+mn-lt"/>
              </a:rPr>
              <a:t>observed values</a:t>
            </a:r>
            <a:endParaRPr lang="en-US" altLang="x-none" i="1" dirty="0">
              <a:solidFill>
                <a:srgbClr val="17375E"/>
              </a:solidFill>
              <a:latin typeface="+mn-lt"/>
            </a:endParaRPr>
          </a:p>
          <a:p>
            <a:pPr algn="ctr" eaLnBrk="1" hangingPunct="1"/>
            <a:r>
              <a:rPr lang="en-US" altLang="x-none" dirty="0">
                <a:solidFill>
                  <a:srgbClr val="17375E"/>
                </a:solidFill>
                <a:latin typeface="+mn-lt"/>
              </a:rPr>
              <a:t>e.g., airflow readings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32800" y="4819411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sz="2400" baseline="-25000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t-1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89250" y="4783867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sz="2400" baseline="-2500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t</a:t>
            </a:r>
            <a:endParaRPr lang="en-US" sz="2400" baseline="-25000" dirty="0">
              <a:solidFill>
                <a:srgbClr val="17375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57888" y="4782396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sz="2400" baseline="-25000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t+1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40428" y="3600213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sz="2400" baseline="-2500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t-1</a:t>
            </a:r>
            <a:endParaRPr lang="en-US" sz="2400" baseline="-25000" dirty="0">
              <a:solidFill>
                <a:srgbClr val="17375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98348" y="3575445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sz="2400" baseline="-25000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662435" y="3569426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sz="2400" baseline="-25000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t+1</a:t>
            </a:r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2327272" y="2392692"/>
            <a:ext cx="566738" cy="566738"/>
          </a:xfrm>
          <a:prstGeom prst="ellipse">
            <a:avLst/>
          </a:prstGeom>
          <a:noFill/>
          <a:ln w="38100">
            <a:solidFill>
              <a:srgbClr val="17375E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17375E"/>
              </a:solidFill>
            </a:endParaRPr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>
            <a:off x="1397033" y="2668917"/>
            <a:ext cx="917076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17375E"/>
              </a:solidFill>
            </a:endParaRPr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4003672" y="2378405"/>
            <a:ext cx="552450" cy="552450"/>
          </a:xfrm>
          <a:prstGeom prst="ellipse">
            <a:avLst/>
          </a:prstGeom>
          <a:noFill/>
          <a:ln w="38100">
            <a:solidFill>
              <a:srgbClr val="17375E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17375E"/>
              </a:solidFill>
            </a:endParaRPr>
          </a:p>
        </p:txBody>
      </p:sp>
      <p:sp>
        <p:nvSpPr>
          <p:cNvPr id="32" name="Oval 32"/>
          <p:cNvSpPr>
            <a:spLocks noChangeArrowheads="1"/>
          </p:cNvSpPr>
          <p:nvPr/>
        </p:nvSpPr>
        <p:spPr bwMode="auto">
          <a:xfrm>
            <a:off x="5680072" y="2378405"/>
            <a:ext cx="552450" cy="552450"/>
          </a:xfrm>
          <a:prstGeom prst="ellipse">
            <a:avLst/>
          </a:prstGeom>
          <a:noFill/>
          <a:ln w="38100">
            <a:solidFill>
              <a:srgbClr val="17375E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>
              <a:solidFill>
                <a:srgbClr val="17375E"/>
              </a:solidFill>
            </a:endParaRPr>
          </a:p>
        </p:txBody>
      </p:sp>
      <p:sp>
        <p:nvSpPr>
          <p:cNvPr id="33" name="Line 37"/>
          <p:cNvSpPr>
            <a:spLocks noChangeShapeType="1"/>
          </p:cNvSpPr>
          <p:nvPr/>
        </p:nvSpPr>
        <p:spPr bwMode="auto">
          <a:xfrm>
            <a:off x="2894010" y="2664155"/>
            <a:ext cx="1109662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rgbClr val="17375E"/>
              </a:solidFill>
            </a:endParaRPr>
          </a:p>
        </p:txBody>
      </p:sp>
      <p:sp>
        <p:nvSpPr>
          <p:cNvPr id="34" name="Line 38"/>
          <p:cNvSpPr>
            <a:spLocks noChangeShapeType="1"/>
          </p:cNvSpPr>
          <p:nvPr/>
        </p:nvSpPr>
        <p:spPr bwMode="auto">
          <a:xfrm>
            <a:off x="4565647" y="2654630"/>
            <a:ext cx="1109663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rgbClr val="17375E"/>
              </a:solidFill>
            </a:endParaRPr>
          </a:p>
        </p:txBody>
      </p:sp>
      <p:sp>
        <p:nvSpPr>
          <p:cNvPr id="35" name="Line 39"/>
          <p:cNvSpPr>
            <a:spLocks noChangeShapeType="1"/>
          </p:cNvSpPr>
          <p:nvPr/>
        </p:nvSpPr>
        <p:spPr bwMode="auto">
          <a:xfrm>
            <a:off x="6260204" y="2645105"/>
            <a:ext cx="1008785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17375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32015" y="2416733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z</a:t>
            </a:r>
            <a:r>
              <a:rPr lang="en-US" sz="2400" baseline="-25000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t-1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80557" y="2383581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z</a:t>
            </a:r>
            <a:r>
              <a:rPr lang="en-US" sz="2400" baseline="-25000" dirty="0" err="1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t</a:t>
            </a:r>
            <a:endParaRPr lang="en-US" sz="2400" baseline="-25000" dirty="0">
              <a:solidFill>
                <a:srgbClr val="17375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663328" y="2390703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z</a:t>
            </a:r>
            <a:r>
              <a:rPr lang="en-US" sz="2400" baseline="-25000" dirty="0">
                <a:solidFill>
                  <a:srgbClr val="17375E"/>
                </a:solidFill>
                <a:latin typeface="Arial" charset="0"/>
                <a:ea typeface="Arial" charset="0"/>
                <a:cs typeface="Arial" charset="0"/>
              </a:rPr>
              <a:t>t+1</a:t>
            </a:r>
          </a:p>
        </p:txBody>
      </p:sp>
      <p:sp>
        <p:nvSpPr>
          <p:cNvPr id="39" name="Text Box 63"/>
          <p:cNvSpPr txBox="1">
            <a:spLocks noChangeArrowheads="1"/>
          </p:cNvSpPr>
          <p:nvPr/>
        </p:nvSpPr>
        <p:spPr bwMode="auto">
          <a:xfrm>
            <a:off x="7142874" y="2248013"/>
            <a:ext cx="35750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b="1" dirty="0">
                <a:solidFill>
                  <a:srgbClr val="17375E"/>
                </a:solidFill>
                <a:latin typeface="+mn-lt"/>
              </a:rPr>
              <a:t>latent states</a:t>
            </a:r>
          </a:p>
          <a:p>
            <a:pPr algn="ctr" eaLnBrk="1" hangingPunct="1"/>
            <a:r>
              <a:rPr lang="en-US" altLang="x-none" dirty="0">
                <a:solidFill>
                  <a:srgbClr val="17375E"/>
                </a:solidFill>
                <a:latin typeface="+mn-lt"/>
              </a:rPr>
              <a:t>e.g., event or steady</a:t>
            </a:r>
          </a:p>
        </p:txBody>
      </p:sp>
      <p:sp>
        <p:nvSpPr>
          <p:cNvPr id="40" name="Line 51"/>
          <p:cNvSpPr>
            <a:spLocks noChangeShapeType="1"/>
          </p:cNvSpPr>
          <p:nvPr/>
        </p:nvSpPr>
        <p:spPr bwMode="auto">
          <a:xfrm rot="5400000">
            <a:off x="2312552" y="3285888"/>
            <a:ext cx="628650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rgbClr val="17375E"/>
              </a:solidFill>
            </a:endParaRPr>
          </a:p>
        </p:txBody>
      </p:sp>
      <p:sp>
        <p:nvSpPr>
          <p:cNvPr id="41" name="Line 51"/>
          <p:cNvSpPr>
            <a:spLocks noChangeShapeType="1"/>
          </p:cNvSpPr>
          <p:nvPr/>
        </p:nvSpPr>
        <p:spPr bwMode="auto">
          <a:xfrm rot="5400000">
            <a:off x="3969615" y="3271838"/>
            <a:ext cx="628650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rgbClr val="17375E"/>
              </a:solidFill>
            </a:endParaRPr>
          </a:p>
        </p:txBody>
      </p:sp>
      <p:sp>
        <p:nvSpPr>
          <p:cNvPr id="42" name="Line 51"/>
          <p:cNvSpPr>
            <a:spLocks noChangeShapeType="1"/>
          </p:cNvSpPr>
          <p:nvPr/>
        </p:nvSpPr>
        <p:spPr bwMode="auto">
          <a:xfrm rot="5400000">
            <a:off x="5654387" y="3252022"/>
            <a:ext cx="628650" cy="0"/>
          </a:xfrm>
          <a:prstGeom prst="line">
            <a:avLst/>
          </a:prstGeom>
          <a:noFill/>
          <a:ln w="28575">
            <a:solidFill>
              <a:srgbClr val="17375E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rgbClr val="17375E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083209" y="1921192"/>
            <a:ext cx="5214919" cy="1096204"/>
            <a:chOff x="779436" y="3671673"/>
            <a:chExt cx="5214919" cy="1096204"/>
          </a:xfrm>
        </p:grpSpPr>
        <p:sp>
          <p:nvSpPr>
            <p:cNvPr id="44" name="Rounded Rectangle 43"/>
            <p:cNvSpPr/>
            <p:nvPr/>
          </p:nvSpPr>
          <p:spPr>
            <a:xfrm>
              <a:off x="1943741" y="4060110"/>
              <a:ext cx="4050614" cy="707767"/>
            </a:xfrm>
            <a:prstGeom prst="roundRect">
              <a:avLst/>
            </a:prstGeom>
            <a:noFill/>
            <a:ln w="28575">
              <a:solidFill>
                <a:srgbClr val="EE641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E6419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79436" y="3671673"/>
              <a:ext cx="4651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EE6419"/>
                  </a:solidFill>
                </a:rPr>
                <a:t>Markovian state sequence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960943" y="3497255"/>
            <a:ext cx="1998730" cy="1943508"/>
            <a:chOff x="696650" y="4906673"/>
            <a:chExt cx="1998730" cy="1943508"/>
          </a:xfrm>
        </p:grpSpPr>
        <p:sp>
          <p:nvSpPr>
            <p:cNvPr id="47" name="Rounded Rectangle 46"/>
            <p:cNvSpPr/>
            <p:nvPr/>
          </p:nvSpPr>
          <p:spPr>
            <a:xfrm>
              <a:off x="1981929" y="4906673"/>
              <a:ext cx="713451" cy="1943508"/>
            </a:xfrm>
            <a:prstGeom prst="roundRect">
              <a:avLst/>
            </a:prstGeom>
            <a:noFill/>
            <a:ln w="28575">
              <a:solidFill>
                <a:srgbClr val="EE641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E6419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96650" y="5883714"/>
              <a:ext cx="15444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EE6419"/>
                  </a:solidFill>
                </a:rPr>
                <a:t>True value mapping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908956" y="3497138"/>
            <a:ext cx="4591789" cy="1076995"/>
            <a:chOff x="3067294" y="4863543"/>
            <a:chExt cx="4591789" cy="1076995"/>
          </a:xfrm>
        </p:grpSpPr>
        <p:sp>
          <p:nvSpPr>
            <p:cNvPr id="50" name="Rounded Rectangle 49"/>
            <p:cNvSpPr/>
            <p:nvPr/>
          </p:nvSpPr>
          <p:spPr>
            <a:xfrm>
              <a:off x="3067294" y="4863543"/>
              <a:ext cx="2408001" cy="694752"/>
            </a:xfrm>
            <a:prstGeom prst="roundRect">
              <a:avLst/>
            </a:prstGeom>
            <a:noFill/>
            <a:ln w="28575">
              <a:solidFill>
                <a:srgbClr val="EE641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E6419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230213" y="5571206"/>
              <a:ext cx="24288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EE6419"/>
                  </a:solidFill>
                </a:rPr>
                <a:t>Kinematics transitions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016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Example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52650" y="5956999"/>
            <a:ext cx="2743200" cy="401638"/>
          </a:xfrm>
        </p:spPr>
        <p:txBody>
          <a:bodyPr/>
          <a:lstStyle/>
          <a:p>
            <a:fld id="{A53343D8-E105-4667-A6C4-120280CF564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5766" y="1493406"/>
            <a:ext cx="9920083" cy="36447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18B1A061-F12C-475A-B842-76A0E41C0A82}"/>
              </a:ext>
            </a:extLst>
          </p:cNvPr>
          <p:cNvSpPr txBox="1"/>
          <p:nvPr/>
        </p:nvSpPr>
        <p:spPr>
          <a:xfrm>
            <a:off x="739117" y="2094138"/>
            <a:ext cx="577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EE6419"/>
                </a:solidFill>
              </a:rPr>
              <a:t>VAV</a:t>
            </a:r>
            <a:endParaRPr lang="en-US" sz="2000" b="1" dirty="0">
              <a:solidFill>
                <a:srgbClr val="EE6419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0F9F677-53D3-4C94-A809-F1AB08097625}"/>
              </a:ext>
            </a:extLst>
          </p:cNvPr>
          <p:cNvSpPr txBox="1"/>
          <p:nvPr/>
        </p:nvSpPr>
        <p:spPr>
          <a:xfrm>
            <a:off x="546339" y="3103650"/>
            <a:ext cx="922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EE6419"/>
                </a:solidFill>
              </a:rPr>
              <a:t> AHU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3901A1C-147B-45FC-B56D-CA51BC21AA82}"/>
              </a:ext>
            </a:extLst>
          </p:cNvPr>
          <p:cNvSpPr txBox="1"/>
          <p:nvPr/>
        </p:nvSpPr>
        <p:spPr>
          <a:xfrm>
            <a:off x="599142" y="4149500"/>
            <a:ext cx="857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17375E"/>
                </a:solidFill>
              </a:rPr>
              <a:t>AHU 2</a:t>
            </a:r>
            <a:endParaRPr lang="en-US" sz="2000" b="1" dirty="0">
              <a:solidFill>
                <a:srgbClr val="17375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496197" y="1583579"/>
            <a:ext cx="416365" cy="2464376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363258" y="1578673"/>
            <a:ext cx="503802" cy="2464376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940018" y="1578673"/>
            <a:ext cx="503802" cy="2464376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686314" y="1578673"/>
            <a:ext cx="670560" cy="2464376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225964" y="1578673"/>
            <a:ext cx="378514" cy="2464377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870088" y="1578673"/>
            <a:ext cx="378514" cy="2464377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503084" y="1591820"/>
            <a:ext cx="378514" cy="2464377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83942" y="1591820"/>
            <a:ext cx="416365" cy="2464376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0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Sift Out </a:t>
            </a:r>
            <a:r>
              <a:rPr lang="en-US" sz="3200" b="1" dirty="0">
                <a:solidFill>
                  <a:srgbClr val="17375E"/>
                </a:solidFill>
                <a:latin typeface="Arial Rounded MT Bold" panose="020F0704030504030204" pitchFamily="34" charset="0"/>
              </a:rPr>
              <a:t>Coincident</a:t>
            </a:r>
            <a:r>
              <a:rPr lang="en-US" sz="3200" b="1" dirty="0">
                <a:latin typeface="Arial Rounded MT Bold" panose="020F0704030504030204" pitchFamily="34" charset="0"/>
              </a:rPr>
              <a:t> 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737" b="29123"/>
          <a:stretch/>
        </p:blipFill>
        <p:spPr>
          <a:xfrm>
            <a:off x="959892" y="1955866"/>
            <a:ext cx="7721608" cy="4011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45868" y="3101432"/>
            <a:ext cx="3669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7375E"/>
                </a:solidFill>
              </a:rPr>
              <a:t>Correlation 		Before 	  After</a:t>
            </a:r>
          </a:p>
          <a:p>
            <a:endParaRPr lang="en-US" b="1" dirty="0">
              <a:solidFill>
                <a:srgbClr val="17375E"/>
              </a:solidFill>
            </a:endParaRPr>
          </a:p>
          <a:p>
            <a:r>
              <a:rPr lang="en-US" b="1" dirty="0">
                <a:solidFill>
                  <a:srgbClr val="17375E"/>
                </a:solidFill>
              </a:rPr>
              <a:t>&lt;top, mid&gt;: 		0.73	  0.87</a:t>
            </a:r>
          </a:p>
          <a:p>
            <a:r>
              <a:rPr lang="en-US" b="1" dirty="0">
                <a:solidFill>
                  <a:srgbClr val="17375E"/>
                </a:solidFill>
              </a:rPr>
              <a:t>&lt;top, bottom&gt;:  	0.59	  0.21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F83AC5F4-EF54-4C71-A5EF-564BF2980CD9}"/>
              </a:ext>
            </a:extLst>
          </p:cNvPr>
          <p:cNvSpPr txBox="1"/>
          <p:nvPr/>
        </p:nvSpPr>
        <p:spPr>
          <a:xfrm>
            <a:off x="363254" y="2288706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EE6419"/>
                </a:solidFill>
              </a:rPr>
              <a:t>AHU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4490F7A4-CE63-4856-A126-4BA47305B7F4}"/>
              </a:ext>
            </a:extLst>
          </p:cNvPr>
          <p:cNvSpPr/>
          <p:nvPr/>
        </p:nvSpPr>
        <p:spPr>
          <a:xfrm>
            <a:off x="3114498" y="1827062"/>
            <a:ext cx="611681" cy="3874492"/>
          </a:xfrm>
          <a:prstGeom prst="rect">
            <a:avLst/>
          </a:prstGeom>
          <a:noFill/>
          <a:ln w="57150">
            <a:solidFill>
              <a:srgbClr val="EE641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33" descr="Image result for curly arrow icon">
            <a:extLst>
              <a:ext uri="{FF2B5EF4-FFF2-40B4-BE49-F238E27FC236}">
                <a16:creationId xmlns="" xmlns:a16="http://schemas.microsoft.com/office/drawing/2014/main" id="{29B87C03-39E7-4541-9AE6-701B10468E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8280459">
            <a:off x="11138047" y="3744118"/>
            <a:ext cx="378779" cy="16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33" descr="Image result for curly arrow icon">
            <a:extLst>
              <a:ext uri="{FF2B5EF4-FFF2-40B4-BE49-F238E27FC236}">
                <a16:creationId xmlns="" xmlns:a16="http://schemas.microsoft.com/office/drawing/2014/main" id="{29B87C03-39E7-4541-9AE6-701B10468E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01575" flipV="1">
            <a:off x="11163738" y="4079222"/>
            <a:ext cx="329619" cy="14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4F3C718-BF14-4B48-BE82-8F6617272382}"/>
              </a:ext>
            </a:extLst>
          </p:cNvPr>
          <p:cNvSpPr txBox="1"/>
          <p:nvPr/>
        </p:nvSpPr>
        <p:spPr>
          <a:xfrm>
            <a:off x="265185" y="3480641"/>
            <a:ext cx="792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EE6419"/>
                </a:solidFill>
              </a:rPr>
              <a:t>VAV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77A863D7-E6A7-43A4-A54B-811AE5C85788}"/>
              </a:ext>
            </a:extLst>
          </p:cNvPr>
          <p:cNvSpPr txBox="1"/>
          <p:nvPr/>
        </p:nvSpPr>
        <p:spPr>
          <a:xfrm>
            <a:off x="265185" y="4704326"/>
            <a:ext cx="792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7375E"/>
                </a:solidFill>
              </a:rPr>
              <a:t>VAV 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135284" y="3101432"/>
            <a:ext cx="1056716" cy="1602894"/>
            <a:chOff x="11135284" y="3101432"/>
            <a:chExt cx="1056716" cy="1602894"/>
          </a:xfrm>
        </p:grpSpPr>
        <p:sp>
          <p:nvSpPr>
            <p:cNvPr id="5" name="Rectangle 4"/>
            <p:cNvSpPr/>
            <p:nvPr/>
          </p:nvSpPr>
          <p:spPr>
            <a:xfrm>
              <a:off x="11501661" y="3101432"/>
              <a:ext cx="690339" cy="1602894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135284" y="3648741"/>
              <a:ext cx="482976" cy="635091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3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9" grpId="0" animBg="1"/>
      <p:bldP spid="29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Evaluation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A690008C-5F21-4F60-BA0F-2D7F11B3B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367500"/>
              </p:ext>
            </p:extLst>
          </p:nvPr>
        </p:nvGraphicFramePr>
        <p:xfrm>
          <a:off x="1573527" y="2184818"/>
          <a:ext cx="8170638" cy="1537420"/>
        </p:xfrm>
        <a:graphic>
          <a:graphicData uri="http://schemas.openxmlformats.org/drawingml/2006/table">
            <a:tbl>
              <a:tblPr/>
              <a:tblGrid>
                <a:gridCol w="22066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92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927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9279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9279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9279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4355">
                <a:tc>
                  <a:txBody>
                    <a:bodyPr/>
                    <a:lstStyle/>
                    <a:p>
                      <a:pPr algn="r" rtl="0" fontAlgn="b"/>
                      <a:endParaRPr lang="en-US" sz="2000" b="1" dirty="0">
                        <a:solidFill>
                          <a:srgbClr val="17375E"/>
                        </a:solidFill>
                        <a:effectLst/>
                        <a:latin typeface="+mn-lt"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19050" marR="19050" marT="12700" marB="127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19050" marR="19050" marT="12700" marB="127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19050" marR="19050" marT="12700" marB="127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19050" marR="19050" marT="12700" marB="127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19050" marR="19050" marT="12700" marB="127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435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# of VAV</a:t>
                      </a:r>
                    </a:p>
                  </a:txBody>
                  <a:tcPr marL="19050" marR="19050" marT="12700" marB="127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261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113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195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uk-UA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510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259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435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# of AHU</a:t>
                      </a:r>
                    </a:p>
                  </a:txBody>
                  <a:tcPr marL="19050" marR="19050" marT="12700" marB="127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504143728"/>
                  </a:ext>
                </a:extLst>
              </a:tr>
              <a:tr h="3843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# of Sensor</a:t>
                      </a:r>
                    </a:p>
                  </a:txBody>
                  <a:tcPr marL="19050" marR="19050" marT="12700" marB="127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2,754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1,318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2,010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4,811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000" b="1" dirty="0">
                          <a:solidFill>
                            <a:srgbClr val="17375E"/>
                          </a:solidFill>
                          <a:effectLst/>
                          <a:latin typeface="+mn-lt"/>
                        </a:rPr>
                        <a:t>2,379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8763751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5666B17-7943-459D-9799-96904096E222}"/>
              </a:ext>
            </a:extLst>
          </p:cNvPr>
          <p:cNvSpPr txBox="1"/>
          <p:nvPr/>
        </p:nvSpPr>
        <p:spPr>
          <a:xfrm>
            <a:off x="2529492" y="4590179"/>
            <a:ext cx="7133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17375E"/>
                </a:solidFill>
              </a:rPr>
              <a:t>Possible Search </a:t>
            </a:r>
            <a:r>
              <a:rPr lang="en-US" sz="2800" b="1" dirty="0">
                <a:solidFill>
                  <a:srgbClr val="17375E"/>
                </a:solidFill>
              </a:rPr>
              <a:t>Space: </a:t>
            </a:r>
            <a:r>
              <a:rPr lang="en-US" sz="2800" b="1" dirty="0" smtClean="0">
                <a:solidFill>
                  <a:srgbClr val="17375E"/>
                </a:solidFill>
              </a:rPr>
              <a:t>8</a:t>
            </a:r>
            <a:r>
              <a:rPr lang="en-US" sz="2800" b="1" baseline="30000" dirty="0" smtClean="0">
                <a:solidFill>
                  <a:srgbClr val="17375E"/>
                </a:solidFill>
              </a:rPr>
              <a:t>113</a:t>
            </a:r>
            <a:r>
              <a:rPr lang="en-US" sz="2800" b="1" dirty="0" smtClean="0">
                <a:solidFill>
                  <a:srgbClr val="17375E"/>
                </a:solidFill>
              </a:rPr>
              <a:t> </a:t>
            </a:r>
            <a:r>
              <a:rPr lang="en-US" sz="2800" b="1" dirty="0">
                <a:solidFill>
                  <a:srgbClr val="17375E"/>
                </a:solidFill>
              </a:rPr>
              <a:t>~= </a:t>
            </a:r>
            <a:r>
              <a:rPr lang="en-US" sz="2800" b="1" dirty="0" smtClean="0">
                <a:solidFill>
                  <a:srgbClr val="17375E"/>
                </a:solidFill>
              </a:rPr>
              <a:t>10</a:t>
            </a:r>
            <a:r>
              <a:rPr lang="en-US" sz="2800" b="1" baseline="30000" dirty="0" smtClean="0">
                <a:solidFill>
                  <a:srgbClr val="17375E"/>
                </a:solidFill>
              </a:rPr>
              <a:t>102</a:t>
            </a:r>
            <a:endParaRPr lang="en-US" sz="2800" b="1" baseline="30000" dirty="0">
              <a:solidFill>
                <a:srgbClr val="1737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58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Functional Relation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7070" y="6013356"/>
            <a:ext cx="2743200" cy="365125"/>
          </a:xfrm>
        </p:spPr>
        <p:txBody>
          <a:bodyPr/>
          <a:lstStyle/>
          <a:p>
            <a:fld id="{A53343D8-E105-4667-A6C4-120280CF564F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77153695"/>
              </p:ext>
            </p:extLst>
          </p:nvPr>
        </p:nvGraphicFramePr>
        <p:xfrm>
          <a:off x="2865166" y="2021552"/>
          <a:ext cx="6828903" cy="363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97E23B3-4BBD-4145-8B0D-83A0DD731884}"/>
              </a:ext>
            </a:extLst>
          </p:cNvPr>
          <p:cNvSpPr txBox="1"/>
          <p:nvPr/>
        </p:nvSpPr>
        <p:spPr>
          <a:xfrm rot="16200000">
            <a:off x="1606901" y="3491534"/>
            <a:ext cx="2177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Inference Accuracy (%)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3D6A40E-9FF3-4E56-B5B2-6347B2142220}"/>
              </a:ext>
            </a:extLst>
          </p:cNvPr>
          <p:cNvSpPr/>
          <p:nvPr/>
        </p:nvSpPr>
        <p:spPr>
          <a:xfrm>
            <a:off x="8613487" y="2288242"/>
            <a:ext cx="581891" cy="2878426"/>
          </a:xfrm>
          <a:prstGeom prst="rect">
            <a:avLst/>
          </a:prstGeom>
          <a:noFill/>
          <a:ln w="57150">
            <a:solidFill>
              <a:srgbClr val="EE641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93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Effect of Amount of </a:t>
            </a:r>
            <a:r>
              <a:rPr lang="en-US" altLang="zh-CN" sz="3200" b="1" dirty="0">
                <a:latin typeface="Arial Rounded MT Bold" panose="020F0704030504030204" pitchFamily="34" charset="0"/>
              </a:rPr>
              <a:t>Data</a:t>
            </a:r>
            <a:endParaRPr lang="en-US" sz="3200" b="1" dirty="0">
              <a:latin typeface="Arial Rounded MT Bold" panose="020F07040305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2" b="24445"/>
          <a:stretch/>
        </p:blipFill>
        <p:spPr>
          <a:xfrm>
            <a:off x="3210034" y="1941206"/>
            <a:ext cx="6049818" cy="398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62" y="1552195"/>
            <a:ext cx="7505700" cy="387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5309" y="6039022"/>
            <a:ext cx="2743200" cy="274324"/>
          </a:xfrm>
        </p:spPr>
        <p:txBody>
          <a:bodyPr/>
          <a:lstStyle/>
          <a:p>
            <a:fld id="{A53343D8-E105-4667-A6C4-120280CF564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4509" y="4592620"/>
            <a:ext cx="7557025" cy="178837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35304" y="1523320"/>
            <a:ext cx="1200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Comfort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60190" y="1753715"/>
            <a:ext cx="1726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Correctness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45023" y="1152085"/>
            <a:ext cx="1786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Maintenance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57538" y="4640745"/>
            <a:ext cx="2529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 Temp 2 RMI204 </a:t>
            </a:r>
          </a:p>
          <a:p>
            <a:r>
              <a:rPr lang="en-US" sz="1600" b="1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 Floor 1 Area1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4557" y="5163640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SODA1R300__ART</a:t>
            </a:r>
          </a:p>
          <a:p>
            <a:r>
              <a:rPr lang="en-US" b="1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SODA1R410B_ART </a:t>
            </a:r>
          </a:p>
        </p:txBody>
      </p:sp>
    </p:spTree>
    <p:extLst>
      <p:ext uri="{BB962C8B-B14F-4D97-AF65-F5344CB8AC3E}">
        <p14:creationId xmlns:p14="http://schemas.microsoft.com/office/powerpoint/2010/main" val="355354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t>30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3D6A40E-9FF3-4E56-B5B2-6347B2142220}"/>
              </a:ext>
            </a:extLst>
          </p:cNvPr>
          <p:cNvSpPr/>
          <p:nvPr/>
        </p:nvSpPr>
        <p:spPr>
          <a:xfrm>
            <a:off x="5893934" y="3901103"/>
            <a:ext cx="1439215" cy="1263441"/>
          </a:xfrm>
          <a:prstGeom prst="rect">
            <a:avLst/>
          </a:prstGeom>
          <a:noFill/>
          <a:ln w="57150">
            <a:solidFill>
              <a:srgbClr val="EE641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6" descr="http://www.iconsdb.com/icons/preview/black/temperature-2-xxl.png">
            <a:extLst>
              <a:ext uri="{FF2B5EF4-FFF2-40B4-BE49-F238E27FC236}">
                <a16:creationId xmlns="" xmlns:a16="http://schemas.microsoft.com/office/drawing/2014/main" id="{9C6C06DD-D1D6-461A-A1C6-1FB49D329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6792" y="3991922"/>
            <a:ext cx="527868" cy="52786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790D04E2-CA80-46B7-91DD-D0EF2ECED6BF}"/>
              </a:ext>
            </a:extLst>
          </p:cNvPr>
          <p:cNvGrpSpPr/>
          <p:nvPr/>
        </p:nvGrpSpPr>
        <p:grpSpPr>
          <a:xfrm>
            <a:off x="6585453" y="4474852"/>
            <a:ext cx="680344" cy="680344"/>
            <a:chOff x="6737071" y="2710774"/>
            <a:chExt cx="773343" cy="773343"/>
          </a:xfrm>
        </p:grpSpPr>
        <p:pic>
          <p:nvPicPr>
            <p:cNvPr id="8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291CA8C3-DEE4-448F-AA87-99395373E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071" y="2710774"/>
              <a:ext cx="773343" cy="773343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9F6DB05-1037-41C8-B108-E3A56440D9B1}"/>
                </a:ext>
              </a:extLst>
            </p:cNvPr>
            <p:cNvSpPr txBox="1"/>
            <p:nvPr/>
          </p:nvSpPr>
          <p:spPr>
            <a:xfrm>
              <a:off x="6912409" y="2932623"/>
              <a:ext cx="3674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lux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73092574-D2EF-437A-B826-7436941AD1D1}"/>
              </a:ext>
            </a:extLst>
          </p:cNvPr>
          <p:cNvGrpSpPr/>
          <p:nvPr/>
        </p:nvGrpSpPr>
        <p:grpSpPr>
          <a:xfrm>
            <a:off x="4858394" y="1248154"/>
            <a:ext cx="1752217" cy="898849"/>
            <a:chOff x="1307960" y="2643814"/>
            <a:chExt cx="1881555" cy="979037"/>
          </a:xfrm>
        </p:grpSpPr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B616259-77E9-419B-BDB9-CB4660F68928}"/>
                </a:ext>
              </a:extLst>
            </p:cNvPr>
            <p:cNvSpPr/>
            <p:nvPr/>
          </p:nvSpPr>
          <p:spPr>
            <a:xfrm>
              <a:off x="1310589" y="2694372"/>
              <a:ext cx="1878926" cy="928479"/>
            </a:xfrm>
            <a:prstGeom prst="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7375E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644812E8-1DA0-4845-B989-686C9E2FC382}"/>
                </a:ext>
              </a:extLst>
            </p:cNvPr>
            <p:cNvSpPr txBox="1"/>
            <p:nvPr/>
          </p:nvSpPr>
          <p:spPr>
            <a:xfrm>
              <a:off x="1307960" y="2643814"/>
              <a:ext cx="896079" cy="569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7375E"/>
                  </a:solidFill>
                </a:rPr>
                <a:t>AHU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A4C7AE3F-F584-4B21-AB18-AB6BF243C591}"/>
              </a:ext>
            </a:extLst>
          </p:cNvPr>
          <p:cNvGrpSpPr/>
          <p:nvPr/>
        </p:nvGrpSpPr>
        <p:grpSpPr>
          <a:xfrm>
            <a:off x="5285465" y="2634499"/>
            <a:ext cx="1319583" cy="628522"/>
            <a:chOff x="2570558" y="4672821"/>
            <a:chExt cx="1319583" cy="62852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4476F92A-3B3D-4D2D-943C-1835952EBD9E}"/>
                </a:ext>
              </a:extLst>
            </p:cNvPr>
            <p:cNvSpPr/>
            <p:nvPr/>
          </p:nvSpPr>
          <p:spPr>
            <a:xfrm>
              <a:off x="2594050" y="4715120"/>
              <a:ext cx="1296091" cy="586223"/>
            </a:xfrm>
            <a:prstGeom prst="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7375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B3F4A766-BB6C-4093-A728-A049142D5E65}"/>
                </a:ext>
              </a:extLst>
            </p:cNvPr>
            <p:cNvSpPr txBox="1"/>
            <p:nvPr/>
          </p:nvSpPr>
          <p:spPr>
            <a:xfrm>
              <a:off x="2570558" y="4672821"/>
              <a:ext cx="685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7375E"/>
                  </a:solidFill>
                </a:rPr>
                <a:t>VAV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98AAB00-B9B5-4A70-AC43-CF862628DA5F}"/>
              </a:ext>
            </a:extLst>
          </p:cNvPr>
          <p:cNvGrpSpPr/>
          <p:nvPr/>
        </p:nvGrpSpPr>
        <p:grpSpPr>
          <a:xfrm>
            <a:off x="4858394" y="3796317"/>
            <a:ext cx="2407403" cy="1425565"/>
            <a:chOff x="6145246" y="3970052"/>
            <a:chExt cx="2407403" cy="1425565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21CA3909-41F9-4163-A318-1B79363B5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308229" y="4485960"/>
              <a:ext cx="812633" cy="812633"/>
            </a:xfrm>
            <a:prstGeom prst="rect">
              <a:avLst/>
            </a:prstGeom>
          </p:spPr>
        </p:pic>
        <p:sp>
          <p:nvSpPr>
            <p:cNvPr id="20" name="Rectangle: Rounded Corners 4">
              <a:extLst>
                <a:ext uri="{FF2B5EF4-FFF2-40B4-BE49-F238E27FC236}">
                  <a16:creationId xmlns="" xmlns:a16="http://schemas.microsoft.com/office/drawing/2014/main" id="{01157169-5D7D-4B9A-93BA-B7522EFE17C4}"/>
                </a:ext>
              </a:extLst>
            </p:cNvPr>
            <p:cNvSpPr/>
            <p:nvPr/>
          </p:nvSpPr>
          <p:spPr>
            <a:xfrm>
              <a:off x="6145246" y="3970052"/>
              <a:ext cx="2407403" cy="1425565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17375E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ED8AA70A-EC85-4012-995F-8A447173FE67}"/>
              </a:ext>
            </a:extLst>
          </p:cNvPr>
          <p:cNvGrpSpPr/>
          <p:nvPr/>
        </p:nvGrpSpPr>
        <p:grpSpPr>
          <a:xfrm rot="16200000">
            <a:off x="6083758" y="2197853"/>
            <a:ext cx="444875" cy="415219"/>
            <a:chOff x="4951117" y="965867"/>
            <a:chExt cx="878307" cy="929549"/>
          </a:xfrm>
        </p:grpSpPr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1FB01384-8A0D-4F70-9BA7-799A2E42A26C}"/>
                </a:ext>
              </a:extLst>
            </p:cNvPr>
            <p:cNvCxnSpPr/>
            <p:nvPr/>
          </p:nvCxnSpPr>
          <p:spPr>
            <a:xfrm>
              <a:off x="5049016" y="1099442"/>
              <a:ext cx="649224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BAEE33A5-3762-4503-8A22-F4957DA4951C}"/>
                </a:ext>
              </a:extLst>
            </p:cNvPr>
            <p:cNvCxnSpPr/>
            <p:nvPr/>
          </p:nvCxnSpPr>
          <p:spPr>
            <a:xfrm>
              <a:off x="5021491" y="1777112"/>
              <a:ext cx="650811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74">
              <a:extLst>
                <a:ext uri="{FF2B5EF4-FFF2-40B4-BE49-F238E27FC236}">
                  <a16:creationId xmlns="" xmlns:a16="http://schemas.microsoft.com/office/drawing/2014/main" id="{272BC515-FEEA-400B-B803-7475EA3AD13D}"/>
                </a:ext>
              </a:extLst>
            </p:cNvPr>
            <p:cNvSpPr/>
            <p:nvPr/>
          </p:nvSpPr>
          <p:spPr>
            <a:xfrm>
              <a:off x="5692264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ounded Rectangle 75">
              <a:extLst>
                <a:ext uri="{FF2B5EF4-FFF2-40B4-BE49-F238E27FC236}">
                  <a16:creationId xmlns="" xmlns:a16="http://schemas.microsoft.com/office/drawing/2014/main" id="{AC6E0BAE-D324-4488-BF95-5CF7E12BC812}"/>
                </a:ext>
              </a:extLst>
            </p:cNvPr>
            <p:cNvSpPr/>
            <p:nvPr/>
          </p:nvSpPr>
          <p:spPr>
            <a:xfrm>
              <a:off x="4951117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75288DDA-83FD-4D29-9087-2A15A4B71306}"/>
              </a:ext>
            </a:extLst>
          </p:cNvPr>
          <p:cNvGrpSpPr/>
          <p:nvPr/>
        </p:nvGrpSpPr>
        <p:grpSpPr>
          <a:xfrm rot="16200000">
            <a:off x="6083758" y="3318920"/>
            <a:ext cx="444875" cy="415219"/>
            <a:chOff x="4951117" y="965867"/>
            <a:chExt cx="878307" cy="92954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60660EE8-1D13-43F0-A9B4-1CFDC618C20D}"/>
                </a:ext>
              </a:extLst>
            </p:cNvPr>
            <p:cNvCxnSpPr/>
            <p:nvPr/>
          </p:nvCxnSpPr>
          <p:spPr>
            <a:xfrm>
              <a:off x="5049016" y="1099442"/>
              <a:ext cx="649224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CC5C390D-D3D9-4F06-927E-78947008D7BA}"/>
                </a:ext>
              </a:extLst>
            </p:cNvPr>
            <p:cNvCxnSpPr/>
            <p:nvPr/>
          </p:nvCxnSpPr>
          <p:spPr>
            <a:xfrm>
              <a:off x="5021491" y="1777112"/>
              <a:ext cx="650811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74">
              <a:extLst>
                <a:ext uri="{FF2B5EF4-FFF2-40B4-BE49-F238E27FC236}">
                  <a16:creationId xmlns="" xmlns:a16="http://schemas.microsoft.com/office/drawing/2014/main" id="{54225AD3-8BF6-4CEA-88C0-CF0BEC5F0A93}"/>
                </a:ext>
              </a:extLst>
            </p:cNvPr>
            <p:cNvSpPr/>
            <p:nvPr/>
          </p:nvSpPr>
          <p:spPr>
            <a:xfrm>
              <a:off x="5692264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ounded Rectangle 75">
              <a:extLst>
                <a:ext uri="{FF2B5EF4-FFF2-40B4-BE49-F238E27FC236}">
                  <a16:creationId xmlns="" xmlns:a16="http://schemas.microsoft.com/office/drawing/2014/main" id="{44470C65-2EE8-4AFB-B1A6-A0EBE9FDCEDD}"/>
                </a:ext>
              </a:extLst>
            </p:cNvPr>
            <p:cNvSpPr/>
            <p:nvPr/>
          </p:nvSpPr>
          <p:spPr>
            <a:xfrm>
              <a:off x="4951117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1" name="Picture 2" descr="Image result for airflow icon">
            <a:extLst>
              <a:ext uri="{FF2B5EF4-FFF2-40B4-BE49-F238E27FC236}">
                <a16:creationId xmlns="" xmlns:a16="http://schemas.microsoft.com/office/drawing/2014/main" id="{9C34906D-0242-4227-A8C6-7A082D37F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051797" y="2709151"/>
            <a:ext cx="496868" cy="49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66393969-4B75-423B-87E6-6DE48A15E5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740" y="1561172"/>
            <a:ext cx="572909" cy="5510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8DFDF6A0-ED54-4C94-970E-15E8E05FEDC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52" y="4631821"/>
            <a:ext cx="575918" cy="41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36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8FDB9C6-CAB4-427B-A0EA-5144824F9C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170" y="2247951"/>
            <a:ext cx="780703" cy="56007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F3B7814C-54EC-4558-BE23-71458F13A0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785" y="2247951"/>
            <a:ext cx="780703" cy="56007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64C22890-901A-4905-AA38-D6EBB4459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869" y="2250392"/>
            <a:ext cx="780703" cy="5600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7" name="Rectangle: Rounded Corners 4">
            <a:extLst>
              <a:ext uri="{FF2B5EF4-FFF2-40B4-BE49-F238E27FC236}">
                <a16:creationId xmlns="" xmlns:a16="http://schemas.microsoft.com/office/drawing/2014/main" id="{C84B478F-F5B9-434D-96C6-473DED23FEAF}"/>
              </a:ext>
            </a:extLst>
          </p:cNvPr>
          <p:cNvSpPr/>
          <p:nvPr/>
        </p:nvSpPr>
        <p:spPr>
          <a:xfrm>
            <a:off x="264329" y="2008339"/>
            <a:ext cx="2691313" cy="104890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" name="Arc 11"/>
          <p:cNvSpPr/>
          <p:nvPr/>
        </p:nvSpPr>
        <p:spPr>
          <a:xfrm rot="19302122">
            <a:off x="550369" y="2080063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F83AC5F4-EF54-4C71-A5EF-564BF2980CD9}"/>
              </a:ext>
            </a:extLst>
          </p:cNvPr>
          <p:cNvSpPr txBox="1"/>
          <p:nvPr/>
        </p:nvSpPr>
        <p:spPr>
          <a:xfrm>
            <a:off x="1093745" y="3142279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7375E"/>
                </a:solidFill>
              </a:rPr>
              <a:t>RM 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83AC5F4-EF54-4C71-A5EF-564BF2980CD9}"/>
              </a:ext>
            </a:extLst>
          </p:cNvPr>
          <p:cNvSpPr txBox="1"/>
          <p:nvPr/>
        </p:nvSpPr>
        <p:spPr>
          <a:xfrm>
            <a:off x="7232300" y="3142279"/>
            <a:ext cx="88197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4A8522"/>
                </a:solidFill>
              </a:rPr>
              <a:t>RM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83AC5F4-EF54-4C71-A5EF-564BF2980CD9}"/>
              </a:ext>
            </a:extLst>
          </p:cNvPr>
          <p:cNvSpPr txBox="1"/>
          <p:nvPr/>
        </p:nvSpPr>
        <p:spPr>
          <a:xfrm>
            <a:off x="4232369" y="3143244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B43900"/>
                </a:solidFill>
              </a:rPr>
              <a:t>RM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F83AC5F4-EF54-4C71-A5EF-564BF2980CD9}"/>
              </a:ext>
            </a:extLst>
          </p:cNvPr>
          <p:cNvSpPr txBox="1"/>
          <p:nvPr/>
        </p:nvSpPr>
        <p:spPr>
          <a:xfrm>
            <a:off x="233657" y="4518550"/>
            <a:ext cx="3758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7375E"/>
                </a:solidFill>
              </a:rPr>
              <a:t>Objective: </a:t>
            </a:r>
          </a:p>
          <a:p>
            <a:r>
              <a:rPr lang="en-US" sz="2400" b="1" dirty="0">
                <a:solidFill>
                  <a:srgbClr val="17375E"/>
                </a:solidFill>
              </a:rPr>
              <a:t>Higher sum of all red edges</a:t>
            </a:r>
          </a:p>
        </p:txBody>
      </p:sp>
      <p:pic>
        <p:nvPicPr>
          <p:cNvPr id="33" name="Picture 6" descr="http://www.iconsdb.com/icons/preview/black/temperature-2-xxl.png">
            <a:extLst>
              <a:ext uri="{FF2B5EF4-FFF2-40B4-BE49-F238E27FC236}">
                <a16:creationId xmlns="" xmlns:a16="http://schemas.microsoft.com/office/drawing/2014/main" id="{5D7D3E10-1CD8-4567-9F10-51FE09748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907" y="2191208"/>
            <a:ext cx="672069" cy="672069"/>
          </a:xfrm>
          <a:prstGeom prst="rect">
            <a:avLst/>
          </a:prstGeom>
          <a:noFill/>
        </p:spPr>
      </p:pic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86D8045B-BB18-4D22-AE92-B420996FA5B9}"/>
              </a:ext>
            </a:extLst>
          </p:cNvPr>
          <p:cNvGrpSpPr/>
          <p:nvPr/>
        </p:nvGrpSpPr>
        <p:grpSpPr>
          <a:xfrm>
            <a:off x="7124817" y="2119987"/>
            <a:ext cx="840271" cy="787361"/>
            <a:chOff x="6737073" y="2710774"/>
            <a:chExt cx="773343" cy="773343"/>
          </a:xfrm>
        </p:grpSpPr>
        <p:pic>
          <p:nvPicPr>
            <p:cNvPr id="35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A0B790FE-68D1-485D-A426-F56D8CF3C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073" y="2710774"/>
              <a:ext cx="773343" cy="773343"/>
            </a:xfrm>
            <a:prstGeom prst="rect">
              <a:avLst/>
            </a:prstGeom>
            <a:noFill/>
          </p:spPr>
        </p:pic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770381A2-10DE-4B14-BA2E-4C5698D9B662}"/>
                </a:ext>
              </a:extLst>
            </p:cNvPr>
            <p:cNvSpPr txBox="1"/>
            <p:nvPr/>
          </p:nvSpPr>
          <p:spPr>
            <a:xfrm>
              <a:off x="6937960" y="2952897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lux</a:t>
              </a:r>
            </a:p>
          </p:txBody>
        </p:sp>
      </p:grpSp>
      <p:pic>
        <p:nvPicPr>
          <p:cNvPr id="42" name="Picture 6" descr="http://www.iconsdb.com/icons/preview/black/temperature-2-xxl.png">
            <a:extLst>
              <a:ext uri="{FF2B5EF4-FFF2-40B4-BE49-F238E27FC236}">
                <a16:creationId xmlns="" xmlns:a16="http://schemas.microsoft.com/office/drawing/2014/main" id="{CE5E0FAE-D8B4-4A79-B809-BC6A6CCA0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4967" y="2189217"/>
            <a:ext cx="672069" cy="672069"/>
          </a:xfrm>
          <a:prstGeom prst="rect">
            <a:avLst/>
          </a:prstGeom>
          <a:noFill/>
        </p:spPr>
      </p:pic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282342FB-8274-444D-8625-129ECF7DE5E0}"/>
              </a:ext>
            </a:extLst>
          </p:cNvPr>
          <p:cNvGrpSpPr/>
          <p:nvPr/>
        </p:nvGrpSpPr>
        <p:grpSpPr>
          <a:xfrm>
            <a:off x="4109281" y="2131832"/>
            <a:ext cx="840271" cy="787361"/>
            <a:chOff x="6737071" y="2710774"/>
            <a:chExt cx="773343" cy="773343"/>
          </a:xfrm>
        </p:grpSpPr>
        <p:pic>
          <p:nvPicPr>
            <p:cNvPr id="44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D93A4C79-51FD-434C-8FE8-824C21E28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071" y="2710774"/>
              <a:ext cx="773343" cy="773343"/>
            </a:xfrm>
            <a:prstGeom prst="rect">
              <a:avLst/>
            </a:prstGeom>
            <a:noFill/>
          </p:spPr>
        </p:pic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724999CD-6D19-469B-B22D-748E5331D1C9}"/>
                </a:ext>
              </a:extLst>
            </p:cNvPr>
            <p:cNvSpPr txBox="1"/>
            <p:nvPr/>
          </p:nvSpPr>
          <p:spPr>
            <a:xfrm>
              <a:off x="6937960" y="2952897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lux</a:t>
              </a:r>
            </a:p>
          </p:txBody>
        </p:sp>
      </p:grpSp>
      <p:pic>
        <p:nvPicPr>
          <p:cNvPr id="47" name="Picture 6" descr="http://www.iconsdb.com/icons/preview/black/temperature-2-xxl.png">
            <a:extLst>
              <a:ext uri="{FF2B5EF4-FFF2-40B4-BE49-F238E27FC236}">
                <a16:creationId xmlns="" xmlns:a16="http://schemas.microsoft.com/office/drawing/2014/main" id="{AE5FBE23-1B54-4BD8-9F8D-FD8B7C267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9594" y="2191208"/>
            <a:ext cx="672069" cy="672069"/>
          </a:xfrm>
          <a:prstGeom prst="rect">
            <a:avLst/>
          </a:prstGeom>
          <a:noFill/>
        </p:spPr>
      </p:pic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ECC3D38-6640-4F1F-9217-F25975EC497F}"/>
              </a:ext>
            </a:extLst>
          </p:cNvPr>
          <p:cNvGrpSpPr/>
          <p:nvPr/>
        </p:nvGrpSpPr>
        <p:grpSpPr>
          <a:xfrm>
            <a:off x="1093745" y="2108406"/>
            <a:ext cx="840271" cy="787361"/>
            <a:chOff x="6737071" y="2710774"/>
            <a:chExt cx="773343" cy="773343"/>
          </a:xfrm>
        </p:grpSpPr>
        <p:pic>
          <p:nvPicPr>
            <p:cNvPr id="49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5F3F23D4-93E6-4511-9C59-8D26639B22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071" y="2710774"/>
              <a:ext cx="773343" cy="773343"/>
            </a:xfrm>
            <a:prstGeom prst="rect">
              <a:avLst/>
            </a:prstGeom>
            <a:noFill/>
          </p:spPr>
        </p:pic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050878C1-DB1F-48B2-8C67-9A555C01D3D9}"/>
                </a:ext>
              </a:extLst>
            </p:cNvPr>
            <p:cNvSpPr txBox="1"/>
            <p:nvPr/>
          </p:nvSpPr>
          <p:spPr>
            <a:xfrm>
              <a:off x="6937960" y="2952897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lux</a:t>
              </a:r>
            </a:p>
          </p:txBody>
        </p:sp>
      </p:grpSp>
      <p:sp>
        <p:nvSpPr>
          <p:cNvPr id="51" name="Rectangle: Rounded Corners 4">
            <a:extLst>
              <a:ext uri="{FF2B5EF4-FFF2-40B4-BE49-F238E27FC236}">
                <a16:creationId xmlns="" xmlns:a16="http://schemas.microsoft.com/office/drawing/2014/main" id="{B750180F-D733-4B4B-BFF2-8CF5AA3BA203}"/>
              </a:ext>
            </a:extLst>
          </p:cNvPr>
          <p:cNvSpPr/>
          <p:nvPr/>
        </p:nvSpPr>
        <p:spPr>
          <a:xfrm>
            <a:off x="3307265" y="2002791"/>
            <a:ext cx="2691313" cy="1048901"/>
          </a:xfrm>
          <a:prstGeom prst="roundRect">
            <a:avLst/>
          </a:prstGeom>
          <a:noFill/>
          <a:ln w="38100">
            <a:solidFill>
              <a:srgbClr val="B43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2" name="Rectangle: Rounded Corners 4">
            <a:extLst>
              <a:ext uri="{FF2B5EF4-FFF2-40B4-BE49-F238E27FC236}">
                <a16:creationId xmlns="" xmlns:a16="http://schemas.microsoft.com/office/drawing/2014/main" id="{7F04316C-3F3C-48F6-8CDD-001E16E7B871}"/>
              </a:ext>
            </a:extLst>
          </p:cNvPr>
          <p:cNvSpPr/>
          <p:nvPr/>
        </p:nvSpPr>
        <p:spPr>
          <a:xfrm>
            <a:off x="6321113" y="2002791"/>
            <a:ext cx="2691313" cy="1048901"/>
          </a:xfrm>
          <a:prstGeom prst="roundRect">
            <a:avLst/>
          </a:prstGeom>
          <a:noFill/>
          <a:ln w="38100"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="" xmlns:a16="http://schemas.microsoft.com/office/drawing/2014/main" id="{DB93CAF0-3063-4F62-B50F-A7AD08EC1CA5}"/>
              </a:ext>
            </a:extLst>
          </p:cNvPr>
          <p:cNvSpPr/>
          <p:nvPr/>
        </p:nvSpPr>
        <p:spPr>
          <a:xfrm rot="19302122">
            <a:off x="1534154" y="2100107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287C0886-3EBD-4B95-82C2-670C575B8E80}"/>
              </a:ext>
            </a:extLst>
          </p:cNvPr>
          <p:cNvSpPr/>
          <p:nvPr/>
        </p:nvSpPr>
        <p:spPr>
          <a:xfrm rot="19302122">
            <a:off x="3578324" y="2081907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c 54">
            <a:extLst>
              <a:ext uri="{FF2B5EF4-FFF2-40B4-BE49-F238E27FC236}">
                <a16:creationId xmlns="" xmlns:a16="http://schemas.microsoft.com/office/drawing/2014/main" id="{4FE02C00-273C-4C35-9184-7C06D3F2E48E}"/>
              </a:ext>
            </a:extLst>
          </p:cNvPr>
          <p:cNvSpPr/>
          <p:nvPr/>
        </p:nvSpPr>
        <p:spPr>
          <a:xfrm rot="19302122">
            <a:off x="4507793" y="2102413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7A4088DC-06D1-49B3-BDD5-07D46E3A4E70}"/>
              </a:ext>
            </a:extLst>
          </p:cNvPr>
          <p:cNvSpPr/>
          <p:nvPr/>
        </p:nvSpPr>
        <p:spPr>
          <a:xfrm rot="19302122">
            <a:off x="6571738" y="2088524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3DA12C7E-BFBF-43EE-88FE-1906032AF322}"/>
              </a:ext>
            </a:extLst>
          </p:cNvPr>
          <p:cNvSpPr/>
          <p:nvPr/>
        </p:nvSpPr>
        <p:spPr>
          <a:xfrm rot="19302122">
            <a:off x="7551913" y="2088525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4820B978-9832-4010-8327-0B635F6BD4E6}"/>
              </a:ext>
            </a:extLst>
          </p:cNvPr>
          <p:cNvSpPr/>
          <p:nvPr/>
        </p:nvSpPr>
        <p:spPr>
          <a:xfrm rot="8672323">
            <a:off x="679573" y="1468161"/>
            <a:ext cx="1886819" cy="1462781"/>
          </a:xfrm>
          <a:prstGeom prst="arc">
            <a:avLst>
              <a:gd name="adj1" fmla="val 15830856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Arc 58">
            <a:extLst>
              <a:ext uri="{FF2B5EF4-FFF2-40B4-BE49-F238E27FC236}">
                <a16:creationId xmlns="" xmlns:a16="http://schemas.microsoft.com/office/drawing/2014/main" id="{3825DFDF-4C79-496E-AC26-1E366096FE2B}"/>
              </a:ext>
            </a:extLst>
          </p:cNvPr>
          <p:cNvSpPr/>
          <p:nvPr/>
        </p:nvSpPr>
        <p:spPr>
          <a:xfrm rot="8672323">
            <a:off x="3704726" y="1468707"/>
            <a:ext cx="1886819" cy="1462781"/>
          </a:xfrm>
          <a:prstGeom prst="arc">
            <a:avLst>
              <a:gd name="adj1" fmla="val 15830856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769880AF-D90D-4D7B-AC6E-6CA785A6BC39}"/>
              </a:ext>
            </a:extLst>
          </p:cNvPr>
          <p:cNvSpPr/>
          <p:nvPr/>
        </p:nvSpPr>
        <p:spPr>
          <a:xfrm rot="8672323">
            <a:off x="6729878" y="1457826"/>
            <a:ext cx="1886819" cy="1462781"/>
          </a:xfrm>
          <a:prstGeom prst="arc">
            <a:avLst>
              <a:gd name="adj1" fmla="val 15830856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D7B9307-73E1-443F-A17E-CCD7B0FD3144}"/>
              </a:ext>
            </a:extLst>
          </p:cNvPr>
          <p:cNvGrpSpPr/>
          <p:nvPr/>
        </p:nvGrpSpPr>
        <p:grpSpPr>
          <a:xfrm>
            <a:off x="9757569" y="1947841"/>
            <a:ext cx="2240269" cy="287810"/>
            <a:chOff x="1825741" y="510964"/>
            <a:chExt cx="6468339" cy="795048"/>
          </a:xfrm>
        </p:grpSpPr>
        <p:pic>
          <p:nvPicPr>
            <p:cNvPr id="61" name="Picture 60">
              <a:extLst>
                <a:ext uri="{FF2B5EF4-FFF2-40B4-BE49-F238E27FC236}">
                  <a16:creationId xmlns="" xmlns:a16="http://schemas.microsoft.com/office/drawing/2014/main" id="{F723499B-A34A-471E-BFB7-B771C513E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461" y="631484"/>
              <a:ext cx="780703" cy="56007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="" xmlns:a16="http://schemas.microsoft.com/office/drawing/2014/main" id="{0961E238-14AA-4DDB-83DF-B03505AD6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568" y="658437"/>
              <a:ext cx="780703" cy="56007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="" xmlns:a16="http://schemas.microsoft.com/office/drawing/2014/main" id="{0D7529D8-D222-47F0-9D04-974F4F0D5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377" y="632296"/>
              <a:ext cx="780703" cy="560070"/>
            </a:xfrm>
            <a:prstGeom prst="rect">
              <a:avLst/>
            </a:prstGeom>
          </p:spPr>
        </p:pic>
        <p:pic>
          <p:nvPicPr>
            <p:cNvPr id="64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8B01C3A4-90EF-4BEE-9ED7-92B98EB0C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741" y="573113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66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86C5D1D0-C39A-4B15-B44E-22112D8EC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575" y="510964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68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F3FB4837-B998-4A9D-B3F1-86208276B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1816" y="571122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70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9EA35EE3-9D58-40F4-AFCD-55AC8BA5FD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147" y="518651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72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4B2DC58E-66A4-46E1-969E-F6BAEAF9A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4620" y="571122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74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EAE2C2B0-A8E7-4E11-A473-4F2270E7A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758" y="510965"/>
              <a:ext cx="840271" cy="787361"/>
            </a:xfrm>
            <a:prstGeom prst="rect">
              <a:avLst/>
            </a:prstGeom>
            <a:noFill/>
          </p:spPr>
        </p:pic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996ABE37-8C48-4761-BB58-893DF7B7CEE8}"/>
              </a:ext>
            </a:extLst>
          </p:cNvPr>
          <p:cNvGrpSpPr/>
          <p:nvPr/>
        </p:nvGrpSpPr>
        <p:grpSpPr>
          <a:xfrm>
            <a:off x="9757558" y="3518510"/>
            <a:ext cx="2240280" cy="292608"/>
            <a:chOff x="1825741" y="507592"/>
            <a:chExt cx="6468339" cy="800290"/>
          </a:xfrm>
        </p:grpSpPr>
        <p:pic>
          <p:nvPicPr>
            <p:cNvPr id="97" name="Picture 96">
              <a:extLst>
                <a:ext uri="{FF2B5EF4-FFF2-40B4-BE49-F238E27FC236}">
                  <a16:creationId xmlns="" xmlns:a16="http://schemas.microsoft.com/office/drawing/2014/main" id="{D7ADAEEF-9FA5-43D3-A993-423611FBC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461" y="631484"/>
              <a:ext cx="780703" cy="560070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="" xmlns:a16="http://schemas.microsoft.com/office/drawing/2014/main" id="{99F7556F-8978-44BF-9176-BA173F5AE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568" y="658437"/>
              <a:ext cx="780703" cy="56007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="" xmlns:a16="http://schemas.microsoft.com/office/drawing/2014/main" id="{91A88E20-A1F0-42E6-9715-426740012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377" y="632296"/>
              <a:ext cx="780703" cy="560070"/>
            </a:xfrm>
            <a:prstGeom prst="rect">
              <a:avLst/>
            </a:prstGeom>
          </p:spPr>
        </p:pic>
        <p:pic>
          <p:nvPicPr>
            <p:cNvPr id="100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25E2E4F1-F069-49AC-BE79-0567D9A28C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741" y="573113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101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03077E72-3FE4-4A09-A9DD-76CA0296F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575" y="510964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102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62866488-F55B-40D6-A642-30B2117DB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1816" y="571122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103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E1290672-59D4-4060-8EA7-F7D177A387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0943" y="507592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104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8CC39AFD-1EBB-4130-9AB6-6C19ADAEE3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4620" y="571122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105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E5CF4BDC-9365-4A05-B90D-70C98C49E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701" y="520521"/>
              <a:ext cx="840271" cy="787361"/>
            </a:xfrm>
            <a:prstGeom prst="rect">
              <a:avLst/>
            </a:prstGeom>
            <a:noFill/>
          </p:spPr>
        </p:pic>
      </p:grp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79065C24-46E9-454C-91DC-ED46B4487E49}"/>
              </a:ext>
            </a:extLst>
          </p:cNvPr>
          <p:cNvSpPr txBox="1"/>
          <p:nvPr/>
        </p:nvSpPr>
        <p:spPr>
          <a:xfrm>
            <a:off x="4109281" y="1259881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7375E"/>
                </a:solidFill>
              </a:rPr>
              <a:t>3.5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="" xmlns:a16="http://schemas.microsoft.com/office/drawing/2014/main" id="{CF603B6E-96A5-4A1D-90FA-9D53EDACB4B0}"/>
              </a:ext>
            </a:extLst>
          </p:cNvPr>
          <p:cNvSpPr txBox="1"/>
          <p:nvPr/>
        </p:nvSpPr>
        <p:spPr>
          <a:xfrm>
            <a:off x="9270684" y="1905688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7375E"/>
                </a:solidFill>
              </a:rPr>
              <a:t>4.2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DEE75630-4038-4011-9197-818F9590A1A3}"/>
              </a:ext>
            </a:extLst>
          </p:cNvPr>
          <p:cNvSpPr txBox="1"/>
          <p:nvPr/>
        </p:nvSpPr>
        <p:spPr>
          <a:xfrm>
            <a:off x="9266426" y="3477784"/>
            <a:ext cx="505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7375E"/>
                </a:solidFill>
              </a:rPr>
              <a:t>3.1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F743A1C9-3BCE-4C84-9212-7E7953A4903D}"/>
              </a:ext>
            </a:extLst>
          </p:cNvPr>
          <p:cNvGrpSpPr/>
          <p:nvPr/>
        </p:nvGrpSpPr>
        <p:grpSpPr>
          <a:xfrm>
            <a:off x="9757569" y="1526968"/>
            <a:ext cx="2240269" cy="287810"/>
            <a:chOff x="1825741" y="510964"/>
            <a:chExt cx="6468339" cy="795048"/>
          </a:xfrm>
        </p:grpSpPr>
        <p:pic>
          <p:nvPicPr>
            <p:cNvPr id="110" name="Picture 109">
              <a:extLst>
                <a:ext uri="{FF2B5EF4-FFF2-40B4-BE49-F238E27FC236}">
                  <a16:creationId xmlns="" xmlns:a16="http://schemas.microsoft.com/office/drawing/2014/main" id="{F4B066A4-3CAF-49F7-A71F-495DB7537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461" y="631484"/>
              <a:ext cx="780703" cy="560070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="" xmlns:a16="http://schemas.microsoft.com/office/drawing/2014/main" id="{B5C70EC1-15DE-4007-AC46-6BB63B71D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568" y="658437"/>
              <a:ext cx="780703" cy="560070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="" xmlns:a16="http://schemas.microsoft.com/office/drawing/2014/main" id="{E029D4C8-0889-450F-B006-E572A79CC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377" y="632296"/>
              <a:ext cx="780703" cy="560070"/>
            </a:xfrm>
            <a:prstGeom prst="rect">
              <a:avLst/>
            </a:prstGeom>
          </p:spPr>
        </p:pic>
        <p:pic>
          <p:nvPicPr>
            <p:cNvPr id="113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54F6E8B2-50BB-4FC7-9633-85B8E619A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741" y="573113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114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D8340D6B-57CE-41FD-8020-7B1B6BF8E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575" y="510964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115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686C7E07-AED8-42DC-A57C-9E6961C3FC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6216" y="555698"/>
              <a:ext cx="672069" cy="672068"/>
            </a:xfrm>
            <a:prstGeom prst="rect">
              <a:avLst/>
            </a:prstGeom>
            <a:noFill/>
          </p:spPr>
        </p:pic>
        <p:pic>
          <p:nvPicPr>
            <p:cNvPr id="116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E7C39A6F-24F8-4B3E-B08F-A46FC83FD8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147" y="518651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117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2D23A5E1-DED3-4717-80E8-6862229B73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4922" y="555698"/>
              <a:ext cx="672069" cy="672068"/>
            </a:xfrm>
            <a:prstGeom prst="rect">
              <a:avLst/>
            </a:prstGeom>
            <a:noFill/>
          </p:spPr>
        </p:pic>
        <p:pic>
          <p:nvPicPr>
            <p:cNvPr id="118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765FE0C0-E0EC-4627-A393-8A273AF97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758" y="510965"/>
              <a:ext cx="840271" cy="787361"/>
            </a:xfrm>
            <a:prstGeom prst="rect">
              <a:avLst/>
            </a:prstGeom>
            <a:noFill/>
          </p:spPr>
        </p:pic>
      </p:grp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A5095C41-478B-4827-A1E1-8AECC732CD9B}"/>
              </a:ext>
            </a:extLst>
          </p:cNvPr>
          <p:cNvSpPr txBox="1"/>
          <p:nvPr/>
        </p:nvSpPr>
        <p:spPr>
          <a:xfrm>
            <a:off x="9266426" y="148150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7375E"/>
                </a:solidFill>
              </a:rPr>
              <a:t>4.8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4E905601-0964-4AEA-A4CD-DFAE95411986}"/>
              </a:ext>
            </a:extLst>
          </p:cNvPr>
          <p:cNvGrpSpPr/>
          <p:nvPr/>
        </p:nvGrpSpPr>
        <p:grpSpPr>
          <a:xfrm>
            <a:off x="9762121" y="3887635"/>
            <a:ext cx="2235717" cy="292608"/>
            <a:chOff x="1838916" y="507592"/>
            <a:chExt cx="6455164" cy="800290"/>
          </a:xfrm>
        </p:grpSpPr>
        <p:pic>
          <p:nvPicPr>
            <p:cNvPr id="121" name="Picture 120">
              <a:extLst>
                <a:ext uri="{FF2B5EF4-FFF2-40B4-BE49-F238E27FC236}">
                  <a16:creationId xmlns="" xmlns:a16="http://schemas.microsoft.com/office/drawing/2014/main" id="{E0731C10-810F-4B8C-A766-C59B603E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461" y="631484"/>
              <a:ext cx="780703" cy="560070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="" xmlns:a16="http://schemas.microsoft.com/office/drawing/2014/main" id="{AF49277E-A151-4ECB-8D1B-CE7C0908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568" y="658437"/>
              <a:ext cx="780703" cy="56007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="" xmlns:a16="http://schemas.microsoft.com/office/drawing/2014/main" id="{799F4BB9-68D6-44BE-BBD1-39A914729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377" y="632296"/>
              <a:ext cx="780703" cy="560070"/>
            </a:xfrm>
            <a:prstGeom prst="rect">
              <a:avLst/>
            </a:prstGeom>
          </p:spPr>
        </p:pic>
        <p:pic>
          <p:nvPicPr>
            <p:cNvPr id="124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4D18BC08-075F-41CF-AA35-9AF8368597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849" y="587427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125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2B8B0598-6C77-439F-8667-5A187748D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575" y="510964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126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62987207-C046-4667-940D-2AE2C64EF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8916" y="587430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127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1012198A-91D2-4DD2-A83F-61D0DC814A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0943" y="507592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128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DE6077CC-F385-4212-8D87-DE2FDE066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4620" y="571122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129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F0428656-88AC-43DC-8A0D-37BC8948E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701" y="520521"/>
              <a:ext cx="840271" cy="787361"/>
            </a:xfrm>
            <a:prstGeom prst="rect">
              <a:avLst/>
            </a:prstGeom>
            <a:noFill/>
          </p:spPr>
        </p:pic>
      </p:grpSp>
      <p:sp>
        <p:nvSpPr>
          <p:cNvPr id="130" name="TextBox 129">
            <a:extLst>
              <a:ext uri="{FF2B5EF4-FFF2-40B4-BE49-F238E27FC236}">
                <a16:creationId xmlns="" xmlns:a16="http://schemas.microsoft.com/office/drawing/2014/main" id="{A7BEBA9A-8CA5-4B3E-BCB4-65C0DA0E44C7}"/>
              </a:ext>
            </a:extLst>
          </p:cNvPr>
          <p:cNvSpPr txBox="1"/>
          <p:nvPr/>
        </p:nvSpPr>
        <p:spPr>
          <a:xfrm>
            <a:off x="9260997" y="3855022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7375E"/>
                </a:solidFill>
              </a:rPr>
              <a:t>2.8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="" xmlns:a16="http://schemas.microsoft.com/office/drawing/2014/main" id="{206F8A74-810C-424F-B548-D0431CE612A6}"/>
              </a:ext>
            </a:extLst>
          </p:cNvPr>
          <p:cNvSpPr txBox="1"/>
          <p:nvPr/>
        </p:nvSpPr>
        <p:spPr>
          <a:xfrm rot="5400000">
            <a:off x="10507036" y="2549053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210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0.06628 0.04004 C 0.07995 0.04907 0.10078 0.05393 0.12253 0.05393 C 0.14714 0.05393 0.16706 0.04907 0.18073 0.04004 L 0.24727 1.48148E-6 " pathEditMode="relative" rAng="0" ptsTypes="AAAAA"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57" y="268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1.48148E-6 L -0.06576 -0.04352 C -0.07956 -0.05301 -0.10026 -0.0581 -0.12201 -0.0581 C -0.14662 -0.0581 -0.16641 -0.05301 -0.18021 -0.04352 L -0.24636 1.48148E-6 " pathEditMode="relative" rAng="0" ptsTypes="AAAAA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44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348 L 0.06614 0.04075 C 0.07995 0.04931 0.10065 0.05394 0.12239 0.05394 C 0.147 0.05394 0.1668 0.04931 0.1806 0.04075 L 0.247 0.00348 " pathEditMode="relative" rAng="0" ptsTypes="AAAAA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252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2.96296E-6 L -0.06679 -0.03496 C -0.08059 -0.04283 -0.10143 -0.04699 -0.12317 -0.04699 C -0.14791 -0.04699 -0.16783 -0.04283 -0.18164 -0.03496 L -0.24791 2.96296E-6 " pathEditMode="relative" rAng="0" ptsTypes="AAAAA">
                                      <p:cBhvr>
                                        <p:cTn id="6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83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36" grpId="0"/>
      <p:bldP spid="37" grpId="0"/>
      <p:bldP spid="38" grpId="0"/>
      <p:bldP spid="39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106" grpId="0"/>
      <p:bldP spid="107" grpId="0"/>
      <p:bldP spid="108" grpId="0"/>
      <p:bldP spid="108" grpId="1"/>
      <p:bldP spid="119" grpId="0"/>
      <p:bldP spid="130" grpId="0"/>
      <p:bldP spid="130" grpId="1"/>
      <p:bldP spid="1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8FDB9C6-CAB4-427B-A0EA-5144824F9C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46" y="2241353"/>
            <a:ext cx="780703" cy="56007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F3B7814C-54EC-4558-BE23-71458F13A0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080" y="2258048"/>
            <a:ext cx="780703" cy="56007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64C22890-901A-4905-AA38-D6EBB4459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869" y="2250392"/>
            <a:ext cx="780703" cy="5600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Rectangle: Rounded Corners 4">
            <a:extLst>
              <a:ext uri="{FF2B5EF4-FFF2-40B4-BE49-F238E27FC236}">
                <a16:creationId xmlns="" xmlns:a16="http://schemas.microsoft.com/office/drawing/2014/main" id="{C84B478F-F5B9-434D-96C6-473DED23FEAF}"/>
              </a:ext>
            </a:extLst>
          </p:cNvPr>
          <p:cNvSpPr/>
          <p:nvPr/>
        </p:nvSpPr>
        <p:spPr>
          <a:xfrm>
            <a:off x="264329" y="2008339"/>
            <a:ext cx="2691313" cy="104890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" name="Arc 11"/>
          <p:cNvSpPr/>
          <p:nvPr/>
        </p:nvSpPr>
        <p:spPr>
          <a:xfrm rot="19302122">
            <a:off x="550369" y="2080063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F83AC5F4-EF54-4C71-A5EF-564BF2980CD9}"/>
              </a:ext>
            </a:extLst>
          </p:cNvPr>
          <p:cNvSpPr txBox="1"/>
          <p:nvPr/>
        </p:nvSpPr>
        <p:spPr>
          <a:xfrm>
            <a:off x="1093745" y="3142279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7375E"/>
                </a:solidFill>
              </a:rPr>
              <a:t>RM 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83AC5F4-EF54-4C71-A5EF-564BF2980CD9}"/>
              </a:ext>
            </a:extLst>
          </p:cNvPr>
          <p:cNvSpPr txBox="1"/>
          <p:nvPr/>
        </p:nvSpPr>
        <p:spPr>
          <a:xfrm>
            <a:off x="7232300" y="3142279"/>
            <a:ext cx="88197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4A8522"/>
                </a:solidFill>
              </a:rPr>
              <a:t>RM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83AC5F4-EF54-4C71-A5EF-564BF2980CD9}"/>
              </a:ext>
            </a:extLst>
          </p:cNvPr>
          <p:cNvSpPr txBox="1"/>
          <p:nvPr/>
        </p:nvSpPr>
        <p:spPr>
          <a:xfrm>
            <a:off x="4232369" y="3143244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B43900"/>
                </a:solidFill>
              </a:rPr>
              <a:t>RM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F83AC5F4-EF54-4C71-A5EF-564BF2980CD9}"/>
              </a:ext>
            </a:extLst>
          </p:cNvPr>
          <p:cNvSpPr txBox="1"/>
          <p:nvPr/>
        </p:nvSpPr>
        <p:spPr>
          <a:xfrm>
            <a:off x="233657" y="4518550"/>
            <a:ext cx="3758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7375E"/>
                </a:solidFill>
              </a:rPr>
              <a:t>Objective: </a:t>
            </a:r>
          </a:p>
          <a:p>
            <a:r>
              <a:rPr lang="en-US" sz="2400" b="1" dirty="0">
                <a:solidFill>
                  <a:srgbClr val="17375E"/>
                </a:solidFill>
              </a:rPr>
              <a:t>Higher sum of all red edges</a:t>
            </a:r>
          </a:p>
        </p:txBody>
      </p:sp>
      <p:pic>
        <p:nvPicPr>
          <p:cNvPr id="33" name="Picture 6" descr="http://www.iconsdb.com/icons/preview/black/temperature-2-xxl.png">
            <a:extLst>
              <a:ext uri="{FF2B5EF4-FFF2-40B4-BE49-F238E27FC236}">
                <a16:creationId xmlns="" xmlns:a16="http://schemas.microsoft.com/office/drawing/2014/main" id="{5D7D3E10-1CD8-4567-9F10-51FE09748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907" y="2191208"/>
            <a:ext cx="672069" cy="672069"/>
          </a:xfrm>
          <a:prstGeom prst="rect">
            <a:avLst/>
          </a:prstGeom>
          <a:noFill/>
        </p:spPr>
      </p:pic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86D8045B-BB18-4D22-AE92-B420996FA5B9}"/>
              </a:ext>
            </a:extLst>
          </p:cNvPr>
          <p:cNvGrpSpPr/>
          <p:nvPr/>
        </p:nvGrpSpPr>
        <p:grpSpPr>
          <a:xfrm>
            <a:off x="7124817" y="2119987"/>
            <a:ext cx="840271" cy="787361"/>
            <a:chOff x="6737073" y="2710774"/>
            <a:chExt cx="773343" cy="773343"/>
          </a:xfrm>
        </p:grpSpPr>
        <p:pic>
          <p:nvPicPr>
            <p:cNvPr id="35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A0B790FE-68D1-485D-A426-F56D8CF3C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073" y="2710774"/>
              <a:ext cx="773343" cy="773343"/>
            </a:xfrm>
            <a:prstGeom prst="rect">
              <a:avLst/>
            </a:prstGeom>
            <a:noFill/>
          </p:spPr>
        </p:pic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770381A2-10DE-4B14-BA2E-4C5698D9B662}"/>
                </a:ext>
              </a:extLst>
            </p:cNvPr>
            <p:cNvSpPr txBox="1"/>
            <p:nvPr/>
          </p:nvSpPr>
          <p:spPr>
            <a:xfrm>
              <a:off x="6937960" y="2952897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lux</a:t>
              </a:r>
            </a:p>
          </p:txBody>
        </p:sp>
      </p:grpSp>
      <p:pic>
        <p:nvPicPr>
          <p:cNvPr id="42" name="Picture 6" descr="http://www.iconsdb.com/icons/preview/black/temperature-2-xxl.png">
            <a:extLst>
              <a:ext uri="{FF2B5EF4-FFF2-40B4-BE49-F238E27FC236}">
                <a16:creationId xmlns="" xmlns:a16="http://schemas.microsoft.com/office/drawing/2014/main" id="{CE5E0FAE-D8B4-4A79-B809-BC6A6CCA0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4967" y="2189217"/>
            <a:ext cx="672069" cy="672069"/>
          </a:xfrm>
          <a:prstGeom prst="rect">
            <a:avLst/>
          </a:prstGeom>
          <a:noFill/>
        </p:spPr>
      </p:pic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282342FB-8274-444D-8625-129ECF7DE5E0}"/>
              </a:ext>
            </a:extLst>
          </p:cNvPr>
          <p:cNvGrpSpPr/>
          <p:nvPr/>
        </p:nvGrpSpPr>
        <p:grpSpPr>
          <a:xfrm>
            <a:off x="1088937" y="2129567"/>
            <a:ext cx="840271" cy="787361"/>
            <a:chOff x="6737071" y="2710774"/>
            <a:chExt cx="773343" cy="773343"/>
          </a:xfrm>
        </p:grpSpPr>
        <p:pic>
          <p:nvPicPr>
            <p:cNvPr id="44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D93A4C79-51FD-434C-8FE8-824C21E28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071" y="2710774"/>
              <a:ext cx="773343" cy="773343"/>
            </a:xfrm>
            <a:prstGeom prst="rect">
              <a:avLst/>
            </a:prstGeom>
            <a:noFill/>
          </p:spPr>
        </p:pic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724999CD-6D19-469B-B22D-748E5331D1C9}"/>
                </a:ext>
              </a:extLst>
            </p:cNvPr>
            <p:cNvSpPr txBox="1"/>
            <p:nvPr/>
          </p:nvSpPr>
          <p:spPr>
            <a:xfrm>
              <a:off x="6937960" y="2952897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lux</a:t>
              </a:r>
            </a:p>
          </p:txBody>
        </p:sp>
      </p:grpSp>
      <p:pic>
        <p:nvPicPr>
          <p:cNvPr id="47" name="Picture 6" descr="http://www.iconsdb.com/icons/preview/black/temperature-2-xxl.png">
            <a:extLst>
              <a:ext uri="{FF2B5EF4-FFF2-40B4-BE49-F238E27FC236}">
                <a16:creationId xmlns="" xmlns:a16="http://schemas.microsoft.com/office/drawing/2014/main" id="{AE5FBE23-1B54-4BD8-9F8D-FD8B7C267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9594" y="2191208"/>
            <a:ext cx="672069" cy="672069"/>
          </a:xfrm>
          <a:prstGeom prst="rect">
            <a:avLst/>
          </a:prstGeom>
          <a:noFill/>
        </p:spPr>
      </p:pic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ECC3D38-6640-4F1F-9217-F25975EC497F}"/>
              </a:ext>
            </a:extLst>
          </p:cNvPr>
          <p:cNvGrpSpPr/>
          <p:nvPr/>
        </p:nvGrpSpPr>
        <p:grpSpPr>
          <a:xfrm>
            <a:off x="4113131" y="2129169"/>
            <a:ext cx="840271" cy="787361"/>
            <a:chOff x="6737071" y="2710774"/>
            <a:chExt cx="773343" cy="773343"/>
          </a:xfrm>
        </p:grpSpPr>
        <p:pic>
          <p:nvPicPr>
            <p:cNvPr id="49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5F3F23D4-93E6-4511-9C59-8D26639B22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071" y="2710774"/>
              <a:ext cx="773343" cy="773343"/>
            </a:xfrm>
            <a:prstGeom prst="rect">
              <a:avLst/>
            </a:prstGeom>
            <a:noFill/>
          </p:spPr>
        </p:pic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050878C1-DB1F-48B2-8C67-9A555C01D3D9}"/>
                </a:ext>
              </a:extLst>
            </p:cNvPr>
            <p:cNvSpPr txBox="1"/>
            <p:nvPr/>
          </p:nvSpPr>
          <p:spPr>
            <a:xfrm>
              <a:off x="6937960" y="2952897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lux</a:t>
              </a:r>
            </a:p>
          </p:txBody>
        </p:sp>
      </p:grpSp>
      <p:sp>
        <p:nvSpPr>
          <p:cNvPr id="51" name="Rectangle: Rounded Corners 4">
            <a:extLst>
              <a:ext uri="{FF2B5EF4-FFF2-40B4-BE49-F238E27FC236}">
                <a16:creationId xmlns="" xmlns:a16="http://schemas.microsoft.com/office/drawing/2014/main" id="{B750180F-D733-4B4B-BFF2-8CF5AA3BA203}"/>
              </a:ext>
            </a:extLst>
          </p:cNvPr>
          <p:cNvSpPr/>
          <p:nvPr/>
        </p:nvSpPr>
        <p:spPr>
          <a:xfrm>
            <a:off x="3307265" y="2002791"/>
            <a:ext cx="2691313" cy="1048901"/>
          </a:xfrm>
          <a:prstGeom prst="roundRect">
            <a:avLst/>
          </a:prstGeom>
          <a:noFill/>
          <a:ln w="38100">
            <a:solidFill>
              <a:srgbClr val="B43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2" name="Rectangle: Rounded Corners 4">
            <a:extLst>
              <a:ext uri="{FF2B5EF4-FFF2-40B4-BE49-F238E27FC236}">
                <a16:creationId xmlns="" xmlns:a16="http://schemas.microsoft.com/office/drawing/2014/main" id="{7F04316C-3F3C-48F6-8CDD-001E16E7B871}"/>
              </a:ext>
            </a:extLst>
          </p:cNvPr>
          <p:cNvSpPr/>
          <p:nvPr/>
        </p:nvSpPr>
        <p:spPr>
          <a:xfrm>
            <a:off x="6321113" y="2002791"/>
            <a:ext cx="2691313" cy="1048901"/>
          </a:xfrm>
          <a:prstGeom prst="roundRect">
            <a:avLst/>
          </a:prstGeom>
          <a:noFill/>
          <a:ln w="38100"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="" xmlns:a16="http://schemas.microsoft.com/office/drawing/2014/main" id="{DB93CAF0-3063-4F62-B50F-A7AD08EC1CA5}"/>
              </a:ext>
            </a:extLst>
          </p:cNvPr>
          <p:cNvSpPr/>
          <p:nvPr/>
        </p:nvSpPr>
        <p:spPr>
          <a:xfrm rot="19302122">
            <a:off x="1534154" y="2100107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287C0886-3EBD-4B95-82C2-670C575B8E80}"/>
              </a:ext>
            </a:extLst>
          </p:cNvPr>
          <p:cNvSpPr/>
          <p:nvPr/>
        </p:nvSpPr>
        <p:spPr>
          <a:xfrm rot="19302122">
            <a:off x="3578324" y="2081907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c 54">
            <a:extLst>
              <a:ext uri="{FF2B5EF4-FFF2-40B4-BE49-F238E27FC236}">
                <a16:creationId xmlns="" xmlns:a16="http://schemas.microsoft.com/office/drawing/2014/main" id="{4FE02C00-273C-4C35-9184-7C06D3F2E48E}"/>
              </a:ext>
            </a:extLst>
          </p:cNvPr>
          <p:cNvSpPr/>
          <p:nvPr/>
        </p:nvSpPr>
        <p:spPr>
          <a:xfrm rot="19302122">
            <a:off x="4507793" y="2102413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7A4088DC-06D1-49B3-BDD5-07D46E3A4E70}"/>
              </a:ext>
            </a:extLst>
          </p:cNvPr>
          <p:cNvSpPr/>
          <p:nvPr/>
        </p:nvSpPr>
        <p:spPr>
          <a:xfrm rot="19302122">
            <a:off x="6571738" y="2088524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3DA12C7E-BFBF-43EE-88FE-1906032AF322}"/>
              </a:ext>
            </a:extLst>
          </p:cNvPr>
          <p:cNvSpPr/>
          <p:nvPr/>
        </p:nvSpPr>
        <p:spPr>
          <a:xfrm rot="19302122">
            <a:off x="7551913" y="2088525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4820B978-9832-4010-8327-0B635F6BD4E6}"/>
              </a:ext>
            </a:extLst>
          </p:cNvPr>
          <p:cNvSpPr/>
          <p:nvPr/>
        </p:nvSpPr>
        <p:spPr>
          <a:xfrm rot="8672323">
            <a:off x="679573" y="1468161"/>
            <a:ext cx="1886819" cy="1462781"/>
          </a:xfrm>
          <a:prstGeom prst="arc">
            <a:avLst>
              <a:gd name="adj1" fmla="val 15830856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Arc 58">
            <a:extLst>
              <a:ext uri="{FF2B5EF4-FFF2-40B4-BE49-F238E27FC236}">
                <a16:creationId xmlns="" xmlns:a16="http://schemas.microsoft.com/office/drawing/2014/main" id="{3825DFDF-4C79-496E-AC26-1E366096FE2B}"/>
              </a:ext>
            </a:extLst>
          </p:cNvPr>
          <p:cNvSpPr/>
          <p:nvPr/>
        </p:nvSpPr>
        <p:spPr>
          <a:xfrm rot="8672323">
            <a:off x="3704726" y="1468707"/>
            <a:ext cx="1886819" cy="1462781"/>
          </a:xfrm>
          <a:prstGeom prst="arc">
            <a:avLst>
              <a:gd name="adj1" fmla="val 15830856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769880AF-D90D-4D7B-AC6E-6CA785A6BC39}"/>
              </a:ext>
            </a:extLst>
          </p:cNvPr>
          <p:cNvSpPr/>
          <p:nvPr/>
        </p:nvSpPr>
        <p:spPr>
          <a:xfrm rot="8672323">
            <a:off x="6729878" y="1457826"/>
            <a:ext cx="1886819" cy="1462781"/>
          </a:xfrm>
          <a:prstGeom prst="arc">
            <a:avLst>
              <a:gd name="adj1" fmla="val 15830856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D7B9307-73E1-443F-A17E-CCD7B0FD3144}"/>
              </a:ext>
            </a:extLst>
          </p:cNvPr>
          <p:cNvGrpSpPr/>
          <p:nvPr/>
        </p:nvGrpSpPr>
        <p:grpSpPr>
          <a:xfrm>
            <a:off x="9757569" y="1947841"/>
            <a:ext cx="2240269" cy="287810"/>
            <a:chOff x="1825741" y="510964"/>
            <a:chExt cx="6468339" cy="795048"/>
          </a:xfrm>
        </p:grpSpPr>
        <p:pic>
          <p:nvPicPr>
            <p:cNvPr id="61" name="Picture 60">
              <a:extLst>
                <a:ext uri="{FF2B5EF4-FFF2-40B4-BE49-F238E27FC236}">
                  <a16:creationId xmlns="" xmlns:a16="http://schemas.microsoft.com/office/drawing/2014/main" id="{F723499B-A34A-471E-BFB7-B771C513E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461" y="631484"/>
              <a:ext cx="780703" cy="56007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="" xmlns:a16="http://schemas.microsoft.com/office/drawing/2014/main" id="{0961E238-14AA-4DDB-83DF-B03505AD6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568" y="658437"/>
              <a:ext cx="780703" cy="56007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="" xmlns:a16="http://schemas.microsoft.com/office/drawing/2014/main" id="{0D7529D8-D222-47F0-9D04-974F4F0D5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377" y="632296"/>
              <a:ext cx="780703" cy="560070"/>
            </a:xfrm>
            <a:prstGeom prst="rect">
              <a:avLst/>
            </a:prstGeom>
          </p:spPr>
        </p:pic>
        <p:pic>
          <p:nvPicPr>
            <p:cNvPr id="64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8B01C3A4-90EF-4BEE-9ED7-92B98EB0C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741" y="573113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66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86C5D1D0-C39A-4B15-B44E-22112D8EC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575" y="510964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68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F3FB4837-B998-4A9D-B3F1-86208276B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1816" y="571122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70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9EA35EE3-9D58-40F4-AFCD-55AC8BA5FD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147" y="518651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72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4B2DC58E-66A4-46E1-969E-F6BAEAF9A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4620" y="571122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74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EAE2C2B0-A8E7-4E11-A473-4F2270E7A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758" y="510965"/>
              <a:ext cx="840271" cy="787361"/>
            </a:xfrm>
            <a:prstGeom prst="rect">
              <a:avLst/>
            </a:prstGeom>
            <a:noFill/>
          </p:spPr>
        </p:pic>
      </p:grpSp>
      <p:sp>
        <p:nvSpPr>
          <p:cNvPr id="107" name="TextBox 106">
            <a:extLst>
              <a:ext uri="{FF2B5EF4-FFF2-40B4-BE49-F238E27FC236}">
                <a16:creationId xmlns="" xmlns:a16="http://schemas.microsoft.com/office/drawing/2014/main" id="{CF603B6E-96A5-4A1D-90FA-9D53EDACB4B0}"/>
              </a:ext>
            </a:extLst>
          </p:cNvPr>
          <p:cNvSpPr txBox="1"/>
          <p:nvPr/>
        </p:nvSpPr>
        <p:spPr>
          <a:xfrm>
            <a:off x="9270684" y="1905688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4.2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F743A1C9-3BCE-4C84-9212-7E7953A4903D}"/>
              </a:ext>
            </a:extLst>
          </p:cNvPr>
          <p:cNvGrpSpPr/>
          <p:nvPr/>
        </p:nvGrpSpPr>
        <p:grpSpPr>
          <a:xfrm>
            <a:off x="9757569" y="1526968"/>
            <a:ext cx="2240269" cy="287810"/>
            <a:chOff x="1825741" y="510964"/>
            <a:chExt cx="6468339" cy="795048"/>
          </a:xfrm>
        </p:grpSpPr>
        <p:pic>
          <p:nvPicPr>
            <p:cNvPr id="110" name="Picture 109">
              <a:extLst>
                <a:ext uri="{FF2B5EF4-FFF2-40B4-BE49-F238E27FC236}">
                  <a16:creationId xmlns="" xmlns:a16="http://schemas.microsoft.com/office/drawing/2014/main" id="{F4B066A4-3CAF-49F7-A71F-495DB7537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461" y="631484"/>
              <a:ext cx="780703" cy="560070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="" xmlns:a16="http://schemas.microsoft.com/office/drawing/2014/main" id="{B5C70EC1-15DE-4007-AC46-6BB63B71D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568" y="658437"/>
              <a:ext cx="780703" cy="560070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="" xmlns:a16="http://schemas.microsoft.com/office/drawing/2014/main" id="{E029D4C8-0889-450F-B006-E572A79CC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377" y="632296"/>
              <a:ext cx="780703" cy="560070"/>
            </a:xfrm>
            <a:prstGeom prst="rect">
              <a:avLst/>
            </a:prstGeom>
          </p:spPr>
        </p:pic>
        <p:pic>
          <p:nvPicPr>
            <p:cNvPr id="113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54F6E8B2-50BB-4FC7-9633-85B8E619A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741" y="573113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114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D8340D6B-57CE-41FD-8020-7B1B6BF8E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575" y="510964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115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686C7E07-AED8-42DC-A57C-9E6961C3FC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6216" y="555698"/>
              <a:ext cx="672069" cy="672068"/>
            </a:xfrm>
            <a:prstGeom prst="rect">
              <a:avLst/>
            </a:prstGeom>
            <a:noFill/>
          </p:spPr>
        </p:pic>
        <p:pic>
          <p:nvPicPr>
            <p:cNvPr id="116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E7C39A6F-24F8-4B3E-B08F-A46FC83FD8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147" y="518651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117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2D23A5E1-DED3-4717-80E8-6862229B73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4922" y="555698"/>
              <a:ext cx="672069" cy="672068"/>
            </a:xfrm>
            <a:prstGeom prst="rect">
              <a:avLst/>
            </a:prstGeom>
            <a:noFill/>
          </p:spPr>
        </p:pic>
        <p:pic>
          <p:nvPicPr>
            <p:cNvPr id="118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765FE0C0-E0EC-4627-A393-8A273AF97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758" y="510965"/>
              <a:ext cx="840271" cy="787361"/>
            </a:xfrm>
            <a:prstGeom prst="rect">
              <a:avLst/>
            </a:prstGeom>
            <a:noFill/>
          </p:spPr>
        </p:pic>
      </p:grp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A5095C41-478B-4827-A1E1-8AECC732CD9B}"/>
              </a:ext>
            </a:extLst>
          </p:cNvPr>
          <p:cNvSpPr txBox="1"/>
          <p:nvPr/>
        </p:nvSpPr>
        <p:spPr>
          <a:xfrm>
            <a:off x="9266426" y="148150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4.8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="" xmlns:a16="http://schemas.microsoft.com/office/drawing/2014/main" id="{206F8A74-810C-424F-B548-D0431CE612A6}"/>
              </a:ext>
            </a:extLst>
          </p:cNvPr>
          <p:cNvSpPr txBox="1"/>
          <p:nvPr/>
        </p:nvSpPr>
        <p:spPr>
          <a:xfrm rot="5400000">
            <a:off x="10507036" y="2549053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D7B9307-73E1-443F-A17E-CCD7B0FD3144}"/>
              </a:ext>
            </a:extLst>
          </p:cNvPr>
          <p:cNvGrpSpPr/>
          <p:nvPr/>
        </p:nvGrpSpPr>
        <p:grpSpPr>
          <a:xfrm>
            <a:off x="9757569" y="3888375"/>
            <a:ext cx="2240269" cy="287810"/>
            <a:chOff x="1825741" y="510964"/>
            <a:chExt cx="6468339" cy="795048"/>
          </a:xfrm>
        </p:grpSpPr>
        <p:pic>
          <p:nvPicPr>
            <p:cNvPr id="81" name="Picture 80">
              <a:extLst>
                <a:ext uri="{FF2B5EF4-FFF2-40B4-BE49-F238E27FC236}">
                  <a16:creationId xmlns="" xmlns:a16="http://schemas.microsoft.com/office/drawing/2014/main" id="{F723499B-A34A-471E-BFB7-B771C513E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461" y="631484"/>
              <a:ext cx="780703" cy="56007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="" xmlns:a16="http://schemas.microsoft.com/office/drawing/2014/main" id="{0961E238-14AA-4DDB-83DF-B03505AD6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568" y="658437"/>
              <a:ext cx="780703" cy="560070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="" xmlns:a16="http://schemas.microsoft.com/office/drawing/2014/main" id="{0D7529D8-D222-47F0-9D04-974F4F0D5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377" y="632296"/>
              <a:ext cx="780703" cy="560070"/>
            </a:xfrm>
            <a:prstGeom prst="rect">
              <a:avLst/>
            </a:prstGeom>
          </p:spPr>
        </p:pic>
        <p:pic>
          <p:nvPicPr>
            <p:cNvPr id="84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8B01C3A4-90EF-4BEE-9ED7-92B98EB0C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741" y="573113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85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86C5D1D0-C39A-4B15-B44E-22112D8EC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575" y="510964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86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F3FB4837-B998-4A9D-B3F1-86208276B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1816" y="571122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87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9EA35EE3-9D58-40F4-AFCD-55AC8BA5FD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147" y="518651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88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4B2DC58E-66A4-46E1-969E-F6BAEAF9A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4620" y="571122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89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EAE2C2B0-A8E7-4E11-A473-4F2270E7A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758" y="510965"/>
              <a:ext cx="840271" cy="787361"/>
            </a:xfrm>
            <a:prstGeom prst="rect">
              <a:avLst/>
            </a:prstGeom>
            <a:noFill/>
          </p:spPr>
        </p:pic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CF603B6E-96A5-4A1D-90FA-9D53EDACB4B0}"/>
              </a:ext>
            </a:extLst>
          </p:cNvPr>
          <p:cNvSpPr txBox="1"/>
          <p:nvPr/>
        </p:nvSpPr>
        <p:spPr>
          <a:xfrm>
            <a:off x="9270684" y="3846222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4.2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743A1C9-3BCE-4C84-9212-7E7953A4903D}"/>
              </a:ext>
            </a:extLst>
          </p:cNvPr>
          <p:cNvGrpSpPr/>
          <p:nvPr/>
        </p:nvGrpSpPr>
        <p:grpSpPr>
          <a:xfrm>
            <a:off x="9757569" y="3524652"/>
            <a:ext cx="2240269" cy="287810"/>
            <a:chOff x="1825741" y="510964"/>
            <a:chExt cx="6468339" cy="795048"/>
          </a:xfrm>
        </p:grpSpPr>
        <p:pic>
          <p:nvPicPr>
            <p:cNvPr id="92" name="Picture 91">
              <a:extLst>
                <a:ext uri="{FF2B5EF4-FFF2-40B4-BE49-F238E27FC236}">
                  <a16:creationId xmlns="" xmlns:a16="http://schemas.microsoft.com/office/drawing/2014/main" id="{F4B066A4-3CAF-49F7-A71F-495DB7537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461" y="631484"/>
              <a:ext cx="780703" cy="56007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="" xmlns:a16="http://schemas.microsoft.com/office/drawing/2014/main" id="{B5C70EC1-15DE-4007-AC46-6BB63B71D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568" y="658437"/>
              <a:ext cx="780703" cy="56007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="" xmlns:a16="http://schemas.microsoft.com/office/drawing/2014/main" id="{E029D4C8-0889-450F-B006-E572A79CC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377" y="632296"/>
              <a:ext cx="780703" cy="560070"/>
            </a:xfrm>
            <a:prstGeom prst="rect">
              <a:avLst/>
            </a:prstGeom>
          </p:spPr>
        </p:pic>
        <p:pic>
          <p:nvPicPr>
            <p:cNvPr id="95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54F6E8B2-50BB-4FC7-9633-85B8E619A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741" y="573113"/>
              <a:ext cx="672069" cy="672069"/>
            </a:xfrm>
            <a:prstGeom prst="rect">
              <a:avLst/>
            </a:prstGeom>
            <a:noFill/>
          </p:spPr>
        </p:pic>
        <p:pic>
          <p:nvPicPr>
            <p:cNvPr id="132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D8340D6B-57CE-41FD-8020-7B1B6BF8E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575" y="510964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133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686C7E07-AED8-42DC-A57C-9E6961C3FC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6216" y="555698"/>
              <a:ext cx="672069" cy="672068"/>
            </a:xfrm>
            <a:prstGeom prst="rect">
              <a:avLst/>
            </a:prstGeom>
            <a:noFill/>
          </p:spPr>
        </p:pic>
        <p:pic>
          <p:nvPicPr>
            <p:cNvPr id="134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E7C39A6F-24F8-4B3E-B08F-A46FC83FD8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147" y="518651"/>
              <a:ext cx="840271" cy="787361"/>
            </a:xfrm>
            <a:prstGeom prst="rect">
              <a:avLst/>
            </a:prstGeom>
            <a:noFill/>
          </p:spPr>
        </p:pic>
        <p:pic>
          <p:nvPicPr>
            <p:cNvPr id="135" name="Picture 6" descr="http://www.iconsdb.com/icons/preview/black/temperature-2-xxl.png">
              <a:extLst>
                <a:ext uri="{FF2B5EF4-FFF2-40B4-BE49-F238E27FC236}">
                  <a16:creationId xmlns="" xmlns:a16="http://schemas.microsoft.com/office/drawing/2014/main" id="{2D23A5E1-DED3-4717-80E8-6862229B73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4922" y="555698"/>
              <a:ext cx="672069" cy="672068"/>
            </a:xfrm>
            <a:prstGeom prst="rect">
              <a:avLst/>
            </a:prstGeom>
            <a:noFill/>
          </p:spPr>
        </p:pic>
        <p:pic>
          <p:nvPicPr>
            <p:cNvPr id="136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765FE0C0-E0EC-4627-A393-8A273AF97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758" y="510965"/>
              <a:ext cx="840271" cy="787361"/>
            </a:xfrm>
            <a:prstGeom prst="rect">
              <a:avLst/>
            </a:prstGeom>
            <a:noFill/>
          </p:spPr>
        </p:pic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A5095C41-478B-4827-A1E1-8AECC732CD9B}"/>
              </a:ext>
            </a:extLst>
          </p:cNvPr>
          <p:cNvSpPr txBox="1"/>
          <p:nvPr/>
        </p:nvSpPr>
        <p:spPr>
          <a:xfrm>
            <a:off x="9266426" y="3479193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4.8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79065C24-46E9-454C-91DC-ED46B4487E49}"/>
              </a:ext>
            </a:extLst>
          </p:cNvPr>
          <p:cNvSpPr txBox="1"/>
          <p:nvPr/>
        </p:nvSpPr>
        <p:spPr>
          <a:xfrm>
            <a:off x="4109281" y="1259881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7375E"/>
                </a:solidFill>
              </a:rPr>
              <a:t>3.5</a:t>
            </a:r>
          </a:p>
        </p:txBody>
      </p:sp>
    </p:spTree>
    <p:extLst>
      <p:ext uri="{BB962C8B-B14F-4D97-AF65-F5344CB8AC3E}">
        <p14:creationId xmlns:p14="http://schemas.microsoft.com/office/powerpoint/2010/main" val="186957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5"/>
          <p:cNvSpPr>
            <a:spLocks noGrp="1"/>
          </p:cNvSpPr>
          <p:nvPr>
            <p:ph idx="1"/>
          </p:nvPr>
        </p:nvSpPr>
        <p:spPr>
          <a:xfrm>
            <a:off x="1008848" y="1487068"/>
            <a:ext cx="8181567" cy="43939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ea typeface="Segoe UI Light" charset="0"/>
                <a:cs typeface="Segoe UI Light" charset="0"/>
              </a:rPr>
              <a:t>200 streams from 50 rooms in one office building</a:t>
            </a:r>
            <a:endParaRPr lang="en-US" altLang="zh-CN" sz="2600" dirty="0">
              <a:ea typeface="Segoe UI Light" charset="0"/>
              <a:cs typeface="Segoe UI Light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a typeface="Segoe UI Light" charset="0"/>
                <a:cs typeface="Segoe UI Light" charset="0"/>
              </a:rPr>
              <a:t>4 types: CO2, humidity, light, temperature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ea typeface="Segoe UI Light" charset="0"/>
                <a:cs typeface="Segoe UI Light" charset="0"/>
              </a:rPr>
              <a:t>One week’s data</a:t>
            </a:r>
            <a:endParaRPr lang="en-US" sz="2200" dirty="0">
              <a:ea typeface="Segoe UI Light" charset="0"/>
              <a:cs typeface="Segoe UI Light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>
                <a:latin typeface="Segoe UI Light" charset="0"/>
                <a:ea typeface="Segoe UI Light" charset="0"/>
                <a:cs typeface="Segoe UI Light" charset="0"/>
              </a:rPr>
              <a:pPr/>
              <a:t>33</a:t>
            </a:fld>
            <a:endParaRPr lang="en-US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5C736E9A-7E95-47DD-8411-73DF387F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Evaluation </a:t>
            </a:r>
            <a:r>
              <a:rPr lang="en-US" altLang="zh-CN" sz="3200" b="1" dirty="0">
                <a:latin typeface="Arial Rounded MT Bold" panose="020F0704030504030204" pitchFamily="34" charset="0"/>
              </a:rPr>
              <a:t>Dataset</a:t>
            </a:r>
            <a:endParaRPr lang="en-US" sz="3200" b="1" dirty="0">
              <a:latin typeface="Arial Rounded MT Bold" panose="020F07040305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5666B17-7943-459D-9799-96904096E222}"/>
              </a:ext>
            </a:extLst>
          </p:cNvPr>
          <p:cNvSpPr txBox="1"/>
          <p:nvPr/>
        </p:nvSpPr>
        <p:spPr>
          <a:xfrm>
            <a:off x="2529492" y="4590179"/>
            <a:ext cx="7133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7375E"/>
                </a:solidFill>
              </a:rPr>
              <a:t>Possible Search Space: (50</a:t>
            </a:r>
            <a:r>
              <a:rPr lang="en-US" sz="2800" b="1" dirty="0" smtClean="0">
                <a:solidFill>
                  <a:srgbClr val="17375E"/>
                </a:solidFill>
              </a:rPr>
              <a:t>!)</a:t>
            </a:r>
            <a:r>
              <a:rPr lang="en-US" sz="2800" b="1" baseline="30000" dirty="0" smtClean="0">
                <a:solidFill>
                  <a:srgbClr val="17375E"/>
                </a:solidFill>
              </a:rPr>
              <a:t>4</a:t>
            </a:r>
            <a:r>
              <a:rPr lang="en-US" sz="2800" b="1" dirty="0" smtClean="0">
                <a:solidFill>
                  <a:srgbClr val="17375E"/>
                </a:solidFill>
              </a:rPr>
              <a:t> </a:t>
            </a:r>
            <a:r>
              <a:rPr lang="en-US" sz="2800" b="1" dirty="0">
                <a:solidFill>
                  <a:srgbClr val="17375E"/>
                </a:solidFill>
              </a:rPr>
              <a:t>~= 8.5 * 10</a:t>
            </a:r>
            <a:r>
              <a:rPr lang="en-US" sz="2800" b="1" baseline="30000" dirty="0">
                <a:solidFill>
                  <a:srgbClr val="17375E"/>
                </a:solidFill>
              </a:rPr>
              <a:t>257</a:t>
            </a:r>
          </a:p>
        </p:txBody>
      </p:sp>
    </p:spTree>
    <p:extLst>
      <p:ext uri="{BB962C8B-B14F-4D97-AF65-F5344CB8AC3E}">
        <p14:creationId xmlns:p14="http://schemas.microsoft.com/office/powerpoint/2010/main" val="4180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157" y="1780335"/>
            <a:ext cx="6210838" cy="41995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5C736E9A-7E95-47DD-8411-73DF387F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Co-location Accuracy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5213172-03B8-45ED-BAE9-3893140CB3D7}"/>
              </a:ext>
            </a:extLst>
          </p:cNvPr>
          <p:cNvSpPr txBox="1"/>
          <p:nvPr/>
        </p:nvSpPr>
        <p:spPr>
          <a:xfrm>
            <a:off x="3796432" y="1878890"/>
            <a:ext cx="5000527" cy="3566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5213172-03B8-45ED-BAE9-3893140CB3D7}"/>
              </a:ext>
            </a:extLst>
          </p:cNvPr>
          <p:cNvSpPr txBox="1"/>
          <p:nvPr/>
        </p:nvSpPr>
        <p:spPr>
          <a:xfrm>
            <a:off x="7245041" y="3938262"/>
            <a:ext cx="137160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5213172-03B8-45ED-BAE9-3893140CB3D7}"/>
              </a:ext>
            </a:extLst>
          </p:cNvPr>
          <p:cNvSpPr txBox="1"/>
          <p:nvPr/>
        </p:nvSpPr>
        <p:spPr>
          <a:xfrm>
            <a:off x="7245041" y="3615097"/>
            <a:ext cx="1213522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5213172-03B8-45ED-BAE9-3893140CB3D7}"/>
              </a:ext>
            </a:extLst>
          </p:cNvPr>
          <p:cNvSpPr txBox="1"/>
          <p:nvPr/>
        </p:nvSpPr>
        <p:spPr>
          <a:xfrm>
            <a:off x="7245041" y="3318687"/>
            <a:ext cx="1213522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>
                <a:latin typeface="Arial" charset="0"/>
                <a:ea typeface="Arial" charset="0"/>
                <a:cs typeface="Arial" charset="0"/>
              </a:rPr>
              <a:t>EMD</a:t>
            </a:r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17F97F88-4F6F-4565-B8CF-42B658E454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309" y="2468520"/>
            <a:ext cx="780703" cy="560070"/>
          </a:xfrm>
          <a:prstGeom prst="rect">
            <a:avLst/>
          </a:prstGeom>
        </p:spPr>
      </p:pic>
      <p:sp>
        <p:nvSpPr>
          <p:cNvPr id="21" name="Rectangle: Rounded Corners 4">
            <a:extLst>
              <a:ext uri="{FF2B5EF4-FFF2-40B4-BE49-F238E27FC236}">
                <a16:creationId xmlns="" xmlns:a16="http://schemas.microsoft.com/office/drawing/2014/main" id="{91C4D4A1-F8B3-4705-895A-30AEDDB84D42}"/>
              </a:ext>
            </a:extLst>
          </p:cNvPr>
          <p:cNvSpPr/>
          <p:nvPr/>
        </p:nvSpPr>
        <p:spPr>
          <a:xfrm>
            <a:off x="263692" y="2235506"/>
            <a:ext cx="2691313" cy="104890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="" xmlns:a16="http://schemas.microsoft.com/office/drawing/2014/main" id="{E10313F1-2314-49A1-8674-67E127DC6793}"/>
              </a:ext>
            </a:extLst>
          </p:cNvPr>
          <p:cNvSpPr/>
          <p:nvPr/>
        </p:nvSpPr>
        <p:spPr>
          <a:xfrm rot="19302122">
            <a:off x="549732" y="2307230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6" descr="http://www.iconsdb.com/icons/preview/black/temperature-2-xxl.png">
            <a:extLst>
              <a:ext uri="{FF2B5EF4-FFF2-40B4-BE49-F238E27FC236}">
                <a16:creationId xmlns="" xmlns:a16="http://schemas.microsoft.com/office/drawing/2014/main" id="{D207CA30-3BC5-4EE2-B005-9A4F82E9B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270" y="2418375"/>
            <a:ext cx="672069" cy="672069"/>
          </a:xfrm>
          <a:prstGeom prst="rect">
            <a:avLst/>
          </a:prstGeom>
          <a:noFill/>
        </p:spPr>
      </p:pic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A67748F2-00AE-413F-AE1E-BCA2E0F801E9}"/>
              </a:ext>
            </a:extLst>
          </p:cNvPr>
          <p:cNvGrpSpPr/>
          <p:nvPr/>
        </p:nvGrpSpPr>
        <p:grpSpPr>
          <a:xfrm>
            <a:off x="1088300" y="2356734"/>
            <a:ext cx="840271" cy="787361"/>
            <a:chOff x="6737071" y="2710774"/>
            <a:chExt cx="773343" cy="773343"/>
          </a:xfrm>
        </p:grpSpPr>
        <p:pic>
          <p:nvPicPr>
            <p:cNvPr id="26" name="Picture 2" descr="http://www.topsnap.com/wp-content/uploads/2015/09/sun-icon-0926013759.png">
              <a:extLst>
                <a:ext uri="{FF2B5EF4-FFF2-40B4-BE49-F238E27FC236}">
                  <a16:creationId xmlns="" xmlns:a16="http://schemas.microsoft.com/office/drawing/2014/main" id="{8B810D7A-096A-4143-92E6-1216ACF168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071" y="2710774"/>
              <a:ext cx="773343" cy="773343"/>
            </a:xfrm>
            <a:prstGeom prst="rect">
              <a:avLst/>
            </a:prstGeom>
            <a:noFill/>
          </p:spPr>
        </p:pic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DCF748AB-3890-4C12-B9DD-64CA061BFA93}"/>
                </a:ext>
              </a:extLst>
            </p:cNvPr>
            <p:cNvSpPr txBox="1"/>
            <p:nvPr/>
          </p:nvSpPr>
          <p:spPr>
            <a:xfrm>
              <a:off x="6937960" y="2952897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lux</a:t>
              </a:r>
            </a:p>
          </p:txBody>
        </p:sp>
      </p:grpSp>
      <p:sp>
        <p:nvSpPr>
          <p:cNvPr id="28" name="Arc 27">
            <a:extLst>
              <a:ext uri="{FF2B5EF4-FFF2-40B4-BE49-F238E27FC236}">
                <a16:creationId xmlns="" xmlns:a16="http://schemas.microsoft.com/office/drawing/2014/main" id="{6A0409C1-5E1C-460C-9A33-AFB7D240D186}"/>
              </a:ext>
            </a:extLst>
          </p:cNvPr>
          <p:cNvSpPr/>
          <p:nvPr/>
        </p:nvSpPr>
        <p:spPr>
          <a:xfrm rot="19302122">
            <a:off x="1533517" y="2327274"/>
            <a:ext cx="944133" cy="814805"/>
          </a:xfrm>
          <a:prstGeom prst="arc">
            <a:avLst>
              <a:gd name="adj1" fmla="val 15779772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1993881F-5F86-458F-B2CD-CD3740602F94}"/>
              </a:ext>
            </a:extLst>
          </p:cNvPr>
          <p:cNvSpPr/>
          <p:nvPr/>
        </p:nvSpPr>
        <p:spPr>
          <a:xfrm rot="8672323">
            <a:off x="678936" y="1695328"/>
            <a:ext cx="1886819" cy="1462781"/>
          </a:xfrm>
          <a:prstGeom prst="arc">
            <a:avLst>
              <a:gd name="adj1" fmla="val 15830856"/>
              <a:gd name="adj2" fmla="val 0"/>
            </a:avLst>
          </a:prstGeom>
          <a:ln w="28575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94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  <p:bldP spid="10" grpId="0" animBg="1"/>
      <p:bldP spid="21" grpId="1" animBg="1"/>
      <p:bldP spid="22" grpId="1" animBg="1"/>
      <p:bldP spid="28" grpId="1" animBg="1"/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52649" y="5975256"/>
            <a:ext cx="2743200" cy="365125"/>
          </a:xfrm>
        </p:spPr>
        <p:txBody>
          <a:bodyPr/>
          <a:lstStyle/>
          <a:p>
            <a:fld id="{A53343D8-E105-4667-A6C4-120280CF564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5C736E9A-7E95-47DD-8411-73DF387F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Co-location Accuracy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DDA308E-DF5E-4458-A0D4-74F9E0E2C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678" y="1427102"/>
            <a:ext cx="4609129" cy="4793096"/>
          </a:xfrm>
          <a:prstGeom prst="rect">
            <a:avLst/>
          </a:prstGeom>
        </p:spPr>
      </p:pic>
      <p:sp>
        <p:nvSpPr>
          <p:cNvPr id="12" name="Rounded Rectangle 8">
            <a:extLst>
              <a:ext uri="{FF2B5EF4-FFF2-40B4-BE49-F238E27FC236}">
                <a16:creationId xmlns="" xmlns:a16="http://schemas.microsoft.com/office/drawing/2014/main" id="{1A91FE24-D974-49F9-9B1D-1704FACADA6E}"/>
              </a:ext>
            </a:extLst>
          </p:cNvPr>
          <p:cNvSpPr/>
          <p:nvPr/>
        </p:nvSpPr>
        <p:spPr>
          <a:xfrm>
            <a:off x="5795345" y="1404938"/>
            <a:ext cx="2339005" cy="408437"/>
          </a:xfrm>
          <a:prstGeom prst="roundRect">
            <a:avLst/>
          </a:prstGeom>
          <a:noFill/>
          <a:ln w="28575">
            <a:solidFill>
              <a:srgbClr val="3A90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ounded Rectangle 10">
            <a:extLst>
              <a:ext uri="{FF2B5EF4-FFF2-40B4-BE49-F238E27FC236}">
                <a16:creationId xmlns="" xmlns:a16="http://schemas.microsoft.com/office/drawing/2014/main" id="{0D96D718-D73C-4541-94E5-7BA2A0F5F628}"/>
              </a:ext>
            </a:extLst>
          </p:cNvPr>
          <p:cNvSpPr/>
          <p:nvPr/>
        </p:nvSpPr>
        <p:spPr>
          <a:xfrm>
            <a:off x="7169792" y="4363633"/>
            <a:ext cx="1769422" cy="401049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4365F477-8BCB-4A6B-BFBD-13B6AC487F9F}"/>
              </a:ext>
            </a:extLst>
          </p:cNvPr>
          <p:cNvSpPr/>
          <p:nvPr/>
        </p:nvSpPr>
        <p:spPr>
          <a:xfrm>
            <a:off x="7178535" y="3364033"/>
            <a:ext cx="727215" cy="408437"/>
          </a:xfrm>
          <a:prstGeom prst="roundRect">
            <a:avLst/>
          </a:prstGeom>
          <a:noFill/>
          <a:ln w="28575">
            <a:solidFill>
              <a:srgbClr val="EE64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ounded Rectangle 15">
            <a:extLst>
              <a:ext uri="{FF2B5EF4-FFF2-40B4-BE49-F238E27FC236}">
                <a16:creationId xmlns="" xmlns:a16="http://schemas.microsoft.com/office/drawing/2014/main" id="{F3837046-9E66-47A9-8919-B52F12190DF2}"/>
              </a:ext>
            </a:extLst>
          </p:cNvPr>
          <p:cNvSpPr/>
          <p:nvPr/>
        </p:nvSpPr>
        <p:spPr>
          <a:xfrm>
            <a:off x="6495600" y="4797510"/>
            <a:ext cx="1638750" cy="355516"/>
          </a:xfrm>
          <a:prstGeom prst="roundRect">
            <a:avLst/>
          </a:prstGeom>
          <a:noFill/>
          <a:ln w="28575">
            <a:solidFill>
              <a:srgbClr val="FF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652C7D5A-8791-4C99-8E5C-7D7916BA1D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"/>
          <a:stretch/>
        </p:blipFill>
        <p:spPr>
          <a:xfrm>
            <a:off x="2312562" y="1427102"/>
            <a:ext cx="2508821" cy="5040924"/>
          </a:xfrm>
          <a:prstGeom prst="rect">
            <a:avLst/>
          </a:prstGeom>
        </p:spPr>
      </p:pic>
      <p:sp>
        <p:nvSpPr>
          <p:cNvPr id="20" name="Rounded Rectangle 8">
            <a:extLst>
              <a:ext uri="{FF2B5EF4-FFF2-40B4-BE49-F238E27FC236}">
                <a16:creationId xmlns="" xmlns:a16="http://schemas.microsoft.com/office/drawing/2014/main" id="{CF73C1D8-DDAC-4142-A718-AFE421E5D1D3}"/>
              </a:ext>
            </a:extLst>
          </p:cNvPr>
          <p:cNvSpPr/>
          <p:nvPr/>
        </p:nvSpPr>
        <p:spPr>
          <a:xfrm>
            <a:off x="2217798" y="1569118"/>
            <a:ext cx="2701206" cy="1455435"/>
          </a:xfrm>
          <a:prstGeom prst="roundRect">
            <a:avLst/>
          </a:prstGeom>
          <a:noFill/>
          <a:ln w="28575">
            <a:solidFill>
              <a:srgbClr val="3A90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ounded Rectangle 13">
            <a:extLst>
              <a:ext uri="{FF2B5EF4-FFF2-40B4-BE49-F238E27FC236}">
                <a16:creationId xmlns="" xmlns:a16="http://schemas.microsoft.com/office/drawing/2014/main" id="{CC0B18BA-C94F-4551-B832-CD86ACC0A340}"/>
              </a:ext>
            </a:extLst>
          </p:cNvPr>
          <p:cNvSpPr/>
          <p:nvPr/>
        </p:nvSpPr>
        <p:spPr>
          <a:xfrm>
            <a:off x="2217799" y="3429000"/>
            <a:ext cx="2701206" cy="455082"/>
          </a:xfrm>
          <a:prstGeom prst="roundRect">
            <a:avLst/>
          </a:prstGeom>
          <a:noFill/>
          <a:ln w="28575">
            <a:solidFill>
              <a:srgbClr val="EE64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ounded Rectangle 10">
            <a:extLst>
              <a:ext uri="{FF2B5EF4-FFF2-40B4-BE49-F238E27FC236}">
                <a16:creationId xmlns="" xmlns:a16="http://schemas.microsoft.com/office/drawing/2014/main" id="{3EC7C4B6-7C03-4EE9-8B4E-CAF235E28077}"/>
              </a:ext>
            </a:extLst>
          </p:cNvPr>
          <p:cNvSpPr/>
          <p:nvPr/>
        </p:nvSpPr>
        <p:spPr>
          <a:xfrm>
            <a:off x="2239412" y="3985079"/>
            <a:ext cx="2679592" cy="872964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ounded Rectangle 15">
            <a:extLst>
              <a:ext uri="{FF2B5EF4-FFF2-40B4-BE49-F238E27FC236}">
                <a16:creationId xmlns="" xmlns:a16="http://schemas.microsoft.com/office/drawing/2014/main" id="{5E1A0233-A564-425A-A530-173808B04C25}"/>
              </a:ext>
            </a:extLst>
          </p:cNvPr>
          <p:cNvSpPr/>
          <p:nvPr/>
        </p:nvSpPr>
        <p:spPr>
          <a:xfrm>
            <a:off x="2220954" y="5118739"/>
            <a:ext cx="2679592" cy="1028843"/>
          </a:xfrm>
          <a:prstGeom prst="roundRect">
            <a:avLst/>
          </a:prstGeom>
          <a:noFill/>
          <a:ln w="28575">
            <a:solidFill>
              <a:srgbClr val="FF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6" name="Content Placeholder 5"/>
          <p:cNvSpPr>
            <a:spLocks noGrp="1"/>
          </p:cNvSpPr>
          <p:nvPr>
            <p:ph idx="1"/>
          </p:nvPr>
        </p:nvSpPr>
        <p:spPr>
          <a:xfrm>
            <a:off x="838200" y="1685584"/>
            <a:ext cx="8001000" cy="3428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92D050"/>
                </a:solidFill>
              </a:rPr>
              <a:t>Smith et al. - SigBED’12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92D050"/>
                </a:solidFill>
              </a:rPr>
              <a:t>Koc</a:t>
            </a:r>
            <a:r>
              <a:rPr lang="en-US" dirty="0">
                <a:solidFill>
                  <a:srgbClr val="92D050"/>
                </a:solidFill>
              </a:rPr>
              <a:t> et al. - BuildSys’14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Bharttacharya</a:t>
            </a:r>
            <a:r>
              <a:rPr lang="en-US" dirty="0"/>
              <a:t> et al. - BuildSys’15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Koh</a:t>
            </a:r>
            <a:r>
              <a:rPr lang="en-US" dirty="0"/>
              <a:t> et al. - Arxiv’16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Related 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69201" y="2486736"/>
            <a:ext cx="3198568" cy="1219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92D050"/>
                </a:solidFill>
              </a:rPr>
              <a:t>-Different Relations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17375E"/>
                </a:solidFill>
              </a:rPr>
              <a:t>-Require Perturbation</a:t>
            </a:r>
          </a:p>
        </p:txBody>
      </p:sp>
    </p:spTree>
    <p:extLst>
      <p:ext uri="{BB962C8B-B14F-4D97-AF65-F5344CB8AC3E}">
        <p14:creationId xmlns:p14="http://schemas.microsoft.com/office/powerpoint/2010/main" val="47876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62906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Automatic type inference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Automatic relation inference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Functional connection between equipment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Co-location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Toolkit for mapping to</a:t>
            </a:r>
            <a:r>
              <a:rPr lang="en-US" dirty="0"/>
              <a:t> a uniform format (Brick schema)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05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B5E05897-8CFB-41E0-B3D3-3703C883B1C2}"/>
              </a:ext>
            </a:extLst>
          </p:cNvPr>
          <p:cNvSpPr/>
          <p:nvPr/>
        </p:nvSpPr>
        <p:spPr>
          <a:xfrm>
            <a:off x="4622021" y="1436446"/>
            <a:ext cx="41732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375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E6220B3-4933-4E58-987A-B57A183269A6}"/>
              </a:ext>
            </a:extLst>
          </p:cNvPr>
          <p:cNvSpPr txBox="1"/>
          <p:nvPr/>
        </p:nvSpPr>
        <p:spPr>
          <a:xfrm>
            <a:off x="2963496" y="1417336"/>
            <a:ext cx="1866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</a:rPr>
              <a:t>Power Meter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9BEFB2B-3951-4BD5-A41E-15B10481C9F4}"/>
              </a:ext>
            </a:extLst>
          </p:cNvPr>
          <p:cNvSpPr txBox="1"/>
          <p:nvPr/>
        </p:nvSpPr>
        <p:spPr>
          <a:xfrm>
            <a:off x="3268296" y="2712736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</a:rPr>
              <a:t>Supply Fan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EA2B6DD-EEE6-4908-8515-9ED36FE71720}"/>
              </a:ext>
            </a:extLst>
          </p:cNvPr>
          <p:cNvSpPr/>
          <p:nvPr/>
        </p:nvSpPr>
        <p:spPr>
          <a:xfrm>
            <a:off x="1236676" y="1429528"/>
            <a:ext cx="3802665" cy="1677493"/>
          </a:xfrm>
          <a:prstGeom prst="rect">
            <a:avLst/>
          </a:prstGeom>
          <a:noFill/>
          <a:ln w="28575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7375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587920" y="3941656"/>
            <a:ext cx="2451421" cy="1094790"/>
            <a:chOff x="2528507" y="3332566"/>
            <a:chExt cx="2451421" cy="1094790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FB6159E5-E3C2-40A9-BAFE-BE62D6189C2F}"/>
                </a:ext>
              </a:extLst>
            </p:cNvPr>
            <p:cNvSpPr/>
            <p:nvPr/>
          </p:nvSpPr>
          <p:spPr>
            <a:xfrm>
              <a:off x="2604137" y="3332566"/>
              <a:ext cx="2375791" cy="1075680"/>
            </a:xfrm>
            <a:prstGeom prst="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7375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83386EA5-FA55-4590-A0CE-D1DF09A9C27B}"/>
                </a:ext>
              </a:extLst>
            </p:cNvPr>
            <p:cNvSpPr txBox="1"/>
            <p:nvPr/>
          </p:nvSpPr>
          <p:spPr>
            <a:xfrm>
              <a:off x="2604137" y="3335614"/>
              <a:ext cx="876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7375E"/>
                  </a:solidFill>
                </a:rPr>
                <a:t>VAV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7A7C7571-A686-4C24-B146-42BF4324C59E}"/>
                </a:ext>
              </a:extLst>
            </p:cNvPr>
            <p:cNvSpPr/>
            <p:nvPr/>
          </p:nvSpPr>
          <p:spPr>
            <a:xfrm>
              <a:off x="3772621" y="3635528"/>
              <a:ext cx="838200" cy="685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7375E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FE34E5A3-FA40-451B-A73C-60DD6A19DF78}"/>
                </a:ext>
              </a:extLst>
            </p:cNvPr>
            <p:cNvCxnSpPr/>
            <p:nvPr/>
          </p:nvCxnSpPr>
          <p:spPr>
            <a:xfrm flipH="1">
              <a:off x="3886922" y="3864128"/>
              <a:ext cx="609599" cy="228600"/>
            </a:xfrm>
            <a:prstGeom prst="line">
              <a:avLst/>
            </a:prstGeom>
            <a:ln w="762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DEAF4A27-B8CB-4B41-A0F2-F8D694775A92}"/>
                </a:ext>
              </a:extLst>
            </p:cNvPr>
            <p:cNvSpPr/>
            <p:nvPr/>
          </p:nvSpPr>
          <p:spPr>
            <a:xfrm>
              <a:off x="4078189" y="3864128"/>
              <a:ext cx="227065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7375E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34F3667A-83EF-4160-8B9B-DEF0EB6B98E7}"/>
                </a:ext>
              </a:extLst>
            </p:cNvPr>
            <p:cNvSpPr txBox="1"/>
            <p:nvPr/>
          </p:nvSpPr>
          <p:spPr>
            <a:xfrm>
              <a:off x="2528507" y="4027246"/>
              <a:ext cx="1104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rgbClr val="17375E"/>
                  </a:solidFill>
                </a:rPr>
                <a:t>Damper</a:t>
              </a:r>
              <a:endParaRPr lang="en-US" sz="2000" dirty="0">
                <a:solidFill>
                  <a:srgbClr val="17375E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9CF94DD-2C4A-4262-BBD8-080BC13F1E83}"/>
              </a:ext>
            </a:extLst>
          </p:cNvPr>
          <p:cNvSpPr txBox="1"/>
          <p:nvPr/>
        </p:nvSpPr>
        <p:spPr>
          <a:xfrm>
            <a:off x="1210896" y="2712736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</a:rPr>
              <a:t>Return Fan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5A239B6-46D4-46CF-9DEC-689B70F3077A}"/>
              </a:ext>
            </a:extLst>
          </p:cNvPr>
          <p:cNvSpPr txBox="1"/>
          <p:nvPr/>
        </p:nvSpPr>
        <p:spPr>
          <a:xfrm>
            <a:off x="1271893" y="1406397"/>
            <a:ext cx="115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17375E"/>
                </a:solidFill>
              </a:rPr>
              <a:t>AHU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24FFCE5A-59AC-4148-9AF8-0E72A88F7F68}"/>
              </a:ext>
            </a:extLst>
          </p:cNvPr>
          <p:cNvSpPr/>
          <p:nvPr/>
        </p:nvSpPr>
        <p:spPr>
          <a:xfrm>
            <a:off x="9222405" y="2867621"/>
            <a:ext cx="1496890" cy="811475"/>
          </a:xfrm>
          <a:prstGeom prst="rect">
            <a:avLst/>
          </a:prstGeom>
          <a:noFill/>
          <a:ln w="28575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7375E"/>
                </a:solidFill>
              </a:rPr>
              <a:t>VAV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4E5E1B3B-AE69-4AEF-B2BB-583D176545F8}"/>
              </a:ext>
            </a:extLst>
          </p:cNvPr>
          <p:cNvSpPr/>
          <p:nvPr/>
        </p:nvSpPr>
        <p:spPr>
          <a:xfrm>
            <a:off x="9222405" y="1442394"/>
            <a:ext cx="1496890" cy="775272"/>
          </a:xfrm>
          <a:prstGeom prst="rect">
            <a:avLst/>
          </a:prstGeom>
          <a:noFill/>
          <a:ln w="28575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7375E"/>
                </a:solidFill>
              </a:rPr>
              <a:t>AHU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E4C7397A-5FA6-4531-BBB9-7CF9AF06053C}"/>
              </a:ext>
            </a:extLst>
          </p:cNvPr>
          <p:cNvCxnSpPr>
            <a:stCxn id="21" idx="2"/>
          </p:cNvCxnSpPr>
          <p:nvPr/>
        </p:nvCxnSpPr>
        <p:spPr>
          <a:xfrm>
            <a:off x="9970850" y="3679096"/>
            <a:ext cx="1" cy="722044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76C6EB5-557D-4519-80F4-EA41A3B112F3}"/>
              </a:ext>
            </a:extLst>
          </p:cNvPr>
          <p:cNvSpPr/>
          <p:nvPr/>
        </p:nvSpPr>
        <p:spPr>
          <a:xfrm>
            <a:off x="9222405" y="4383404"/>
            <a:ext cx="1496890" cy="763831"/>
          </a:xfrm>
          <a:prstGeom prst="rect">
            <a:avLst/>
          </a:prstGeom>
          <a:noFill/>
          <a:ln w="28575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7375E"/>
                </a:solidFill>
              </a:rPr>
              <a:t>Damper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EDFFB7F-052E-4B0E-A484-22BEA7161B88}"/>
              </a:ext>
            </a:extLst>
          </p:cNvPr>
          <p:cNvSpPr txBox="1"/>
          <p:nvPr/>
        </p:nvSpPr>
        <p:spPr>
          <a:xfrm>
            <a:off x="9177439" y="2324713"/>
            <a:ext cx="808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EE6419"/>
                </a:solidFill>
              </a:rPr>
              <a:t>feeds</a:t>
            </a:r>
            <a:endParaRPr lang="en-US" sz="2000" b="1" dirty="0">
              <a:solidFill>
                <a:srgbClr val="EE6419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2A2F8AEE-3962-4C9A-B726-B9BFBAB75CD7}"/>
              </a:ext>
            </a:extLst>
          </p:cNvPr>
          <p:cNvSpPr/>
          <p:nvPr/>
        </p:nvSpPr>
        <p:spPr>
          <a:xfrm>
            <a:off x="6685781" y="1429528"/>
            <a:ext cx="1147666" cy="775747"/>
          </a:xfrm>
          <a:prstGeom prst="rect">
            <a:avLst/>
          </a:prstGeom>
          <a:noFill/>
          <a:ln w="28575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7375E"/>
                </a:solidFill>
              </a:rPr>
              <a:t>Power</a:t>
            </a:r>
            <a:br>
              <a:rPr lang="en-US" sz="2400" dirty="0">
                <a:solidFill>
                  <a:srgbClr val="17375E"/>
                </a:solidFill>
              </a:rPr>
            </a:br>
            <a:r>
              <a:rPr lang="en-US" sz="2400" dirty="0">
                <a:solidFill>
                  <a:srgbClr val="17375E"/>
                </a:solidFill>
              </a:rPr>
              <a:t>Meter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2A806287-E7C9-4A0B-A7DB-ACD770C3A630}"/>
              </a:ext>
            </a:extLst>
          </p:cNvPr>
          <p:cNvCxnSpPr>
            <a:stCxn id="22" idx="1"/>
            <a:endCxn id="26" idx="3"/>
          </p:cNvCxnSpPr>
          <p:nvPr/>
        </p:nvCxnSpPr>
        <p:spPr>
          <a:xfrm flipH="1" flipV="1">
            <a:off x="7833447" y="1817402"/>
            <a:ext cx="1388958" cy="12628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47142E0-0789-416C-95D4-121E3D798B48}"/>
              </a:ext>
            </a:extLst>
          </p:cNvPr>
          <p:cNvSpPr txBox="1"/>
          <p:nvPr/>
        </p:nvSpPr>
        <p:spPr>
          <a:xfrm>
            <a:off x="7977606" y="1366465"/>
            <a:ext cx="113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EE6419"/>
                </a:solidFill>
              </a:rPr>
              <a:t>hasPoint</a:t>
            </a:r>
            <a:endParaRPr lang="en-US" sz="2000" b="1" dirty="0">
              <a:solidFill>
                <a:srgbClr val="EE6419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6282AFA6-6ED2-4832-9FA1-FB6509960D24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9970850" y="2217666"/>
            <a:ext cx="0" cy="649955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10329AC-C934-48EA-9908-0844F79AB646}"/>
              </a:ext>
            </a:extLst>
          </p:cNvPr>
          <p:cNvSpPr txBox="1"/>
          <p:nvPr/>
        </p:nvSpPr>
        <p:spPr>
          <a:xfrm>
            <a:off x="8887125" y="3799593"/>
            <a:ext cx="1105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EE6419"/>
                </a:solidFill>
              </a:rPr>
              <a:t>hasPart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91175AC1-A310-4623-8050-558A0215D762}"/>
              </a:ext>
            </a:extLst>
          </p:cNvPr>
          <p:cNvSpPr/>
          <p:nvPr/>
        </p:nvSpPr>
        <p:spPr>
          <a:xfrm>
            <a:off x="6878913" y="2867621"/>
            <a:ext cx="1303757" cy="824412"/>
          </a:xfrm>
          <a:prstGeom prst="rect">
            <a:avLst/>
          </a:prstGeom>
          <a:noFill/>
          <a:ln w="28575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7375E"/>
                </a:solidFill>
              </a:rPr>
              <a:t>HVAC Zone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9E19F3D3-6793-4AF6-ACC0-CF5E9B9D7586}"/>
              </a:ext>
            </a:extLst>
          </p:cNvPr>
          <p:cNvCxnSpPr>
            <a:stCxn id="21" idx="1"/>
            <a:endCxn id="32" idx="3"/>
          </p:cNvCxnSpPr>
          <p:nvPr/>
        </p:nvCxnSpPr>
        <p:spPr>
          <a:xfrm flipH="1">
            <a:off x="8182670" y="3273359"/>
            <a:ext cx="1039735" cy="6468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609CB2F-E9A1-4920-B7DB-442024F5364E}"/>
              </a:ext>
            </a:extLst>
          </p:cNvPr>
          <p:cNvSpPr txBox="1"/>
          <p:nvPr/>
        </p:nvSpPr>
        <p:spPr>
          <a:xfrm>
            <a:off x="8327631" y="2828185"/>
            <a:ext cx="942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E6419"/>
                </a:solidFill>
              </a:rPr>
              <a:t>feeds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7430" y="5731126"/>
            <a:ext cx="9426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Brick has </a:t>
            </a:r>
            <a:r>
              <a:rPr lang="en-US"/>
              <a:t>been integrated </a:t>
            </a:r>
            <a:r>
              <a:rPr lang="en-US" dirty="0"/>
              <a:t>into the ASHRAE Standard 223P for semantic tagging of building data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9365" y="2014303"/>
            <a:ext cx="794662" cy="76439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3810" y="2014303"/>
            <a:ext cx="794662" cy="76439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3F847BF8-EF17-4BCE-9F71-B749CE09B12D}"/>
              </a:ext>
            </a:extLst>
          </p:cNvPr>
          <p:cNvGrpSpPr/>
          <p:nvPr/>
        </p:nvGrpSpPr>
        <p:grpSpPr>
          <a:xfrm rot="16200000">
            <a:off x="3605213" y="3238620"/>
            <a:ext cx="718634" cy="570753"/>
            <a:chOff x="4951117" y="965867"/>
            <a:chExt cx="878307" cy="929549"/>
          </a:xfrm>
        </p:grpSpPr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486A9E1-D0B8-4515-8EAB-53BC0C17818D}"/>
                </a:ext>
              </a:extLst>
            </p:cNvPr>
            <p:cNvCxnSpPr/>
            <p:nvPr/>
          </p:nvCxnSpPr>
          <p:spPr>
            <a:xfrm>
              <a:off x="5049016" y="1099442"/>
              <a:ext cx="649224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36D49850-8093-47DE-A698-D4139A4DB115}"/>
                </a:ext>
              </a:extLst>
            </p:cNvPr>
            <p:cNvCxnSpPr/>
            <p:nvPr/>
          </p:nvCxnSpPr>
          <p:spPr>
            <a:xfrm>
              <a:off x="5021491" y="1777112"/>
              <a:ext cx="650811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ed Rectangle 74">
              <a:extLst>
                <a:ext uri="{FF2B5EF4-FFF2-40B4-BE49-F238E27FC236}">
                  <a16:creationId xmlns="" xmlns:a16="http://schemas.microsoft.com/office/drawing/2014/main" id="{F93C3B10-B773-4EB1-9E50-6AC9212F2AA3}"/>
                </a:ext>
              </a:extLst>
            </p:cNvPr>
            <p:cNvSpPr/>
            <p:nvPr/>
          </p:nvSpPr>
          <p:spPr>
            <a:xfrm>
              <a:off x="5692264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ounded Rectangle 75">
              <a:extLst>
                <a:ext uri="{FF2B5EF4-FFF2-40B4-BE49-F238E27FC236}">
                  <a16:creationId xmlns="" xmlns:a16="http://schemas.microsoft.com/office/drawing/2014/main" id="{BBBC422D-64C7-4FCD-AE79-BE541B9AF0B5}"/>
                </a:ext>
              </a:extLst>
            </p:cNvPr>
            <p:cNvSpPr/>
            <p:nvPr/>
          </p:nvSpPr>
          <p:spPr>
            <a:xfrm>
              <a:off x="4951117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6659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/>
      <p:bldP spid="26" grpId="0" animBg="1"/>
      <p:bldP spid="28" grpId="0"/>
      <p:bldP spid="30" grpId="0"/>
      <p:bldP spid="32" grpId="0" animBg="1"/>
      <p:bldP spid="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62906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Automatic type inference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Automatic relation inference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Functional connection between equipment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Co-location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/>
              <a:t>Toolkit for mapping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 uniform format (Brick schema)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01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5309" y="6039022"/>
            <a:ext cx="2743200" cy="274324"/>
          </a:xfrm>
        </p:spPr>
        <p:txBody>
          <a:bodyPr/>
          <a:lstStyle/>
          <a:p>
            <a:fld id="{A53343D8-E105-4667-A6C4-120280CF564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857538" y="4640745"/>
            <a:ext cx="2529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 Temp 2 RMI204 </a:t>
            </a:r>
          </a:p>
          <a:p>
            <a:r>
              <a:rPr lang="en-US" sz="1600" b="1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 Floor 1 Area1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4557" y="5163640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SODA1R300__ART</a:t>
            </a:r>
          </a:p>
          <a:p>
            <a:r>
              <a:rPr lang="en-US" b="1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SODA1R410B_ART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62" y="1552195"/>
            <a:ext cx="7505700" cy="38735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935304" y="1523320"/>
            <a:ext cx="1200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Comfort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60190" y="1753715"/>
            <a:ext cx="1726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Correctness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45023" y="1152085"/>
            <a:ext cx="1786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Maintenance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51406B-E759-49B1-B8C2-9B16B0AEE716}"/>
              </a:ext>
            </a:extLst>
          </p:cNvPr>
          <p:cNvSpPr/>
          <p:nvPr/>
        </p:nvSpPr>
        <p:spPr>
          <a:xfrm>
            <a:off x="2328302" y="1257385"/>
            <a:ext cx="7611448" cy="292111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415585" y="380122"/>
            <a:ext cx="7505700" cy="3982462"/>
            <a:chOff x="2408874" y="153003"/>
            <a:chExt cx="7505700" cy="3982462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17"/>
            <a:stretch/>
          </p:blipFill>
          <p:spPr>
            <a:xfrm>
              <a:off x="2408874" y="553113"/>
              <a:ext cx="7505700" cy="3582352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922716" y="524238"/>
              <a:ext cx="12007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7375E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Comfort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547602" y="754633"/>
              <a:ext cx="1726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17375E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Correctness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32435" y="153003"/>
              <a:ext cx="17860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7375E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Maintenance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4E3C7EE4-A17B-468C-9502-A059971327ED}"/>
              </a:ext>
            </a:extLst>
          </p:cNvPr>
          <p:cNvSpPr/>
          <p:nvPr/>
        </p:nvSpPr>
        <p:spPr>
          <a:xfrm>
            <a:off x="2408739" y="3502416"/>
            <a:ext cx="7498170" cy="103760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C84B478F-F5B9-434D-96C6-473DED23FEAF}"/>
              </a:ext>
            </a:extLst>
          </p:cNvPr>
          <p:cNvSpPr/>
          <p:nvPr/>
        </p:nvSpPr>
        <p:spPr>
          <a:xfrm>
            <a:off x="2412758" y="3536924"/>
            <a:ext cx="7557025" cy="9621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E64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7375E"/>
                </a:solidFill>
              </a:rPr>
              <a:t>Metadata Mapping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090" y="4592256"/>
            <a:ext cx="7557025" cy="17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5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9">
            <a:extLst>
              <a:ext uri="{FF2B5EF4-FFF2-40B4-BE49-F238E27FC236}">
                <a16:creationId xmlns="" xmlns:a16="http://schemas.microsoft.com/office/drawing/2014/main" id="{249460AD-E264-42CA-BA27-DAC5780FCB10}"/>
              </a:ext>
            </a:extLst>
          </p:cNvPr>
          <p:cNvSpPr/>
          <p:nvPr/>
        </p:nvSpPr>
        <p:spPr>
          <a:xfrm>
            <a:off x="2267034" y="1943942"/>
            <a:ext cx="1591685" cy="408846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9">
            <a:extLst>
              <a:ext uri="{FF2B5EF4-FFF2-40B4-BE49-F238E27FC236}">
                <a16:creationId xmlns="" xmlns:a16="http://schemas.microsoft.com/office/drawing/2014/main" id="{81E1BDD3-7D5C-454D-AF71-6AF25065E28D}"/>
              </a:ext>
            </a:extLst>
          </p:cNvPr>
          <p:cNvSpPr/>
          <p:nvPr/>
        </p:nvSpPr>
        <p:spPr>
          <a:xfrm>
            <a:off x="4347205" y="1954740"/>
            <a:ext cx="1591685" cy="4077664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Rounded Rectangle 39">
            <a:extLst>
              <a:ext uri="{FF2B5EF4-FFF2-40B4-BE49-F238E27FC236}">
                <a16:creationId xmlns="" xmlns:a16="http://schemas.microsoft.com/office/drawing/2014/main" id="{060234F7-8DFA-4458-9B07-74861EEDC23D}"/>
              </a:ext>
            </a:extLst>
          </p:cNvPr>
          <p:cNvSpPr/>
          <p:nvPr/>
        </p:nvSpPr>
        <p:spPr>
          <a:xfrm>
            <a:off x="6424767" y="1960234"/>
            <a:ext cx="1591685" cy="4072170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Rounded Rectangle 39">
            <a:extLst>
              <a:ext uri="{FF2B5EF4-FFF2-40B4-BE49-F238E27FC236}">
                <a16:creationId xmlns="" xmlns:a16="http://schemas.microsoft.com/office/drawing/2014/main" id="{993D5220-F469-47B7-A26C-183C09466A61}"/>
              </a:ext>
            </a:extLst>
          </p:cNvPr>
          <p:cNvSpPr/>
          <p:nvPr/>
        </p:nvSpPr>
        <p:spPr>
          <a:xfrm>
            <a:off x="8506019" y="1954740"/>
            <a:ext cx="1591685" cy="4072170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Plaster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279064" y="5021489"/>
            <a:ext cx="1598069" cy="402336"/>
          </a:xfrm>
          <a:prstGeom prst="roundRect">
            <a:avLst/>
          </a:prstGeom>
          <a:noFill/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De-noising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3953460" y="4559073"/>
            <a:ext cx="2392188" cy="402336"/>
          </a:xfrm>
          <a:prstGeom prst="roundRect">
            <a:avLst/>
          </a:prstGeom>
          <a:noFill/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Data Feature Extractor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2279663" y="4559073"/>
            <a:ext cx="1598069" cy="402336"/>
          </a:xfrm>
          <a:prstGeom prst="roundRect">
            <a:avLst/>
          </a:prstGeom>
          <a:noFill/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Smoothing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5199133" y="2543327"/>
            <a:ext cx="1936816" cy="402336"/>
          </a:xfrm>
          <a:prstGeom prst="roundRect">
            <a:avLst/>
          </a:prstGeom>
          <a:noFill/>
          <a:ln w="38100">
            <a:solidFill>
              <a:srgbClr val="EE641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Scrabble</a:t>
            </a:r>
            <a:r>
              <a:rPr lang="en-US" baseline="30000" dirty="0">
                <a:solidFill>
                  <a:srgbClr val="17375E"/>
                </a:solidFill>
              </a:rPr>
              <a:t>1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184845" y="3009124"/>
            <a:ext cx="1953055" cy="402336"/>
          </a:xfrm>
          <a:prstGeom prst="roundRect">
            <a:avLst/>
          </a:prstGeom>
          <a:noFill/>
          <a:ln w="38100">
            <a:solidFill>
              <a:srgbClr val="EE641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Zodiac</a:t>
            </a:r>
            <a:r>
              <a:rPr lang="en-US" baseline="30000" dirty="0">
                <a:solidFill>
                  <a:srgbClr val="17375E"/>
                </a:solidFill>
              </a:rPr>
              <a:t>2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5205975" y="2077090"/>
            <a:ext cx="1920812" cy="402336"/>
          </a:xfrm>
          <a:prstGeom prst="roundRect">
            <a:avLst/>
          </a:prstGeom>
          <a:noFill/>
          <a:ln w="38100">
            <a:solidFill>
              <a:srgbClr val="EE641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Building Adapter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302948" y="3485229"/>
            <a:ext cx="1816758" cy="402336"/>
          </a:xfrm>
          <a:prstGeom prst="roundRect">
            <a:avLst/>
          </a:prstGeom>
          <a:noFill/>
          <a:ln w="38100">
            <a:solidFill>
              <a:srgbClr val="EE641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7375E"/>
                </a:solidFill>
              </a:rPr>
              <a:t>Prog</a:t>
            </a:r>
            <a:r>
              <a:rPr lang="en-US" dirty="0">
                <a:solidFill>
                  <a:srgbClr val="17375E"/>
                </a:solidFill>
              </a:rPr>
              <a:t>. Synthesis</a:t>
            </a:r>
            <a:r>
              <a:rPr lang="en-US" baseline="30000" dirty="0">
                <a:solidFill>
                  <a:srgbClr val="17375E"/>
                </a:solidFill>
              </a:rPr>
              <a:t>3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8347780" y="5478604"/>
            <a:ext cx="1908160" cy="402336"/>
          </a:xfrm>
          <a:prstGeom prst="roundRect">
            <a:avLst/>
          </a:prstGeom>
          <a:noFill/>
          <a:ln w="28575">
            <a:solidFill>
              <a:srgbClr val="17375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Output </a:t>
            </a:r>
            <a:r>
              <a:rPr lang="en-US" dirty="0" err="1">
                <a:solidFill>
                  <a:srgbClr val="17375E"/>
                </a:solidFill>
              </a:rPr>
              <a:t>Brickifier</a:t>
            </a:r>
            <a:endParaRPr lang="en-US" dirty="0">
              <a:solidFill>
                <a:srgbClr val="17375E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8518664" y="4566570"/>
            <a:ext cx="1579040" cy="402336"/>
          </a:xfrm>
          <a:prstGeom prst="roundRect">
            <a:avLst/>
          </a:prstGeom>
          <a:noFill/>
          <a:ln w="28575">
            <a:solidFill>
              <a:srgbClr val="17375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Evaluator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8512340" y="5022587"/>
            <a:ext cx="1579040" cy="402336"/>
          </a:xfrm>
          <a:prstGeom prst="roundRect">
            <a:avLst/>
          </a:prstGeom>
          <a:noFill/>
          <a:ln w="28575">
            <a:solidFill>
              <a:srgbClr val="17375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Visualizer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137F91A-762F-4129-B8A7-61B13780795F}"/>
              </a:ext>
            </a:extLst>
          </p:cNvPr>
          <p:cNvSpPr txBox="1"/>
          <p:nvPr/>
        </p:nvSpPr>
        <p:spPr>
          <a:xfrm>
            <a:off x="2143228" y="1566049"/>
            <a:ext cx="186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Data Preparation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E816691-2C9C-4111-8CE0-A1EC7C9E8478}"/>
              </a:ext>
            </a:extLst>
          </p:cNvPr>
          <p:cNvSpPr txBox="1"/>
          <p:nvPr/>
        </p:nvSpPr>
        <p:spPr>
          <a:xfrm rot="16200000">
            <a:off x="1369014" y="2935646"/>
            <a:ext cx="111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419"/>
                </a:solidFill>
              </a:rPr>
              <a:t>Algorithm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106A57B-4A9A-486F-8744-AEFDD7F47C16}"/>
              </a:ext>
            </a:extLst>
          </p:cNvPr>
          <p:cNvSpPr txBox="1"/>
          <p:nvPr/>
        </p:nvSpPr>
        <p:spPr>
          <a:xfrm rot="16200000">
            <a:off x="1523672" y="5037990"/>
            <a:ext cx="79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</a:rPr>
              <a:t>Utility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5AAC5DE-021F-4A68-A808-380BB2B230BB}"/>
              </a:ext>
            </a:extLst>
          </p:cNvPr>
          <p:cNvSpPr txBox="1"/>
          <p:nvPr/>
        </p:nvSpPr>
        <p:spPr>
          <a:xfrm>
            <a:off x="4042317" y="1566049"/>
            <a:ext cx="221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Feature Engineering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0F68A1EC-FE73-4D2C-8763-F08FC7C7A0E4}"/>
              </a:ext>
            </a:extLst>
          </p:cNvPr>
          <p:cNvSpPr txBox="1"/>
          <p:nvPr/>
        </p:nvSpPr>
        <p:spPr>
          <a:xfrm>
            <a:off x="6275270" y="1569305"/>
            <a:ext cx="186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Model Training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6F44A7B2-1E8D-45E3-90FC-00F1E9920EC1}"/>
              </a:ext>
            </a:extLst>
          </p:cNvPr>
          <p:cNvSpPr txBox="1"/>
          <p:nvPr/>
        </p:nvSpPr>
        <p:spPr>
          <a:xfrm>
            <a:off x="8819178" y="1569305"/>
            <a:ext cx="96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Delivery</a:t>
            </a:r>
          </a:p>
        </p:txBody>
      </p:sp>
      <p:sp>
        <p:nvSpPr>
          <p:cNvPr id="59" name="Rounded Rectangle 68">
            <a:extLst>
              <a:ext uri="{FF2B5EF4-FFF2-40B4-BE49-F238E27FC236}">
                <a16:creationId xmlns="" xmlns:a16="http://schemas.microsoft.com/office/drawing/2014/main" id="{88319A54-7A62-4912-AA2B-C5A769A40D72}"/>
              </a:ext>
            </a:extLst>
          </p:cNvPr>
          <p:cNvSpPr/>
          <p:nvPr/>
        </p:nvSpPr>
        <p:spPr>
          <a:xfrm>
            <a:off x="2189625" y="5483905"/>
            <a:ext cx="1772582" cy="402336"/>
          </a:xfrm>
          <a:prstGeom prst="roundRect">
            <a:avLst/>
          </a:prstGeom>
          <a:noFill/>
          <a:ln w="28575">
            <a:solidFill>
              <a:srgbClr val="17375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Input </a:t>
            </a:r>
            <a:r>
              <a:rPr lang="en-US" dirty="0" err="1">
                <a:solidFill>
                  <a:srgbClr val="17375E"/>
                </a:solidFill>
              </a:rPr>
              <a:t>Brickifier</a:t>
            </a:r>
            <a:endParaRPr lang="en-US" dirty="0">
              <a:solidFill>
                <a:srgbClr val="17375E"/>
              </a:solidFill>
            </a:endParaRPr>
          </a:p>
        </p:txBody>
      </p:sp>
      <p:sp>
        <p:nvSpPr>
          <p:cNvPr id="60" name="Rounded Rectangle 44">
            <a:extLst>
              <a:ext uri="{FF2B5EF4-FFF2-40B4-BE49-F238E27FC236}">
                <a16:creationId xmlns="" xmlns:a16="http://schemas.microsoft.com/office/drawing/2014/main" id="{C51A134A-E097-465E-858F-29B25201BA56}"/>
              </a:ext>
            </a:extLst>
          </p:cNvPr>
          <p:cNvSpPr/>
          <p:nvPr/>
        </p:nvSpPr>
        <p:spPr>
          <a:xfrm>
            <a:off x="3990461" y="5021489"/>
            <a:ext cx="2321429" cy="402336"/>
          </a:xfrm>
          <a:prstGeom prst="roundRect">
            <a:avLst/>
          </a:prstGeom>
          <a:noFill/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Text Feature Extractor</a:t>
            </a:r>
          </a:p>
        </p:txBody>
      </p:sp>
      <p:sp>
        <p:nvSpPr>
          <p:cNvPr id="68" name="Rounded Rectangle 53">
            <a:extLst>
              <a:ext uri="{FF2B5EF4-FFF2-40B4-BE49-F238E27FC236}">
                <a16:creationId xmlns="" xmlns:a16="http://schemas.microsoft.com/office/drawing/2014/main" id="{C82FEAF1-964F-4D2F-B507-B6A137A47794}"/>
              </a:ext>
            </a:extLst>
          </p:cNvPr>
          <p:cNvSpPr/>
          <p:nvPr/>
        </p:nvSpPr>
        <p:spPr>
          <a:xfrm>
            <a:off x="6336538" y="3961334"/>
            <a:ext cx="1768141" cy="402336"/>
          </a:xfrm>
          <a:prstGeom prst="roundRect">
            <a:avLst/>
          </a:prstGeom>
          <a:noFill/>
          <a:ln w="38100">
            <a:solidFill>
              <a:srgbClr val="EE641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Canonical 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03852" y="6390730"/>
            <a:ext cx="5502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/>
              <a:t>1</a:t>
            </a:r>
            <a:r>
              <a:rPr lang="en-US" sz="1400"/>
              <a:t>[KBSMAG BuildSys’17]  </a:t>
            </a:r>
            <a:r>
              <a:rPr lang="en-US" sz="1400" baseline="30000"/>
              <a:t>2</a:t>
            </a:r>
            <a:r>
              <a:rPr lang="en-US" sz="1400"/>
              <a:t>[BVNA BuildSys’15]  </a:t>
            </a:r>
            <a:r>
              <a:rPr lang="en-US" sz="1400" baseline="30000"/>
              <a:t>3</a:t>
            </a:r>
            <a:r>
              <a:rPr lang="en-US" sz="1400"/>
              <a:t>[BHCOWW </a:t>
            </a:r>
            <a:r>
              <a:rPr lang="en-US" sz="1400" dirty="0"/>
              <a:t>BuildSys’15]</a:t>
            </a:r>
          </a:p>
        </p:txBody>
      </p:sp>
    </p:spTree>
    <p:extLst>
      <p:ext uri="{BB962C8B-B14F-4D97-AF65-F5344CB8AC3E}">
        <p14:creationId xmlns:p14="http://schemas.microsoft.com/office/powerpoint/2010/main" val="1204308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="" xmlns:a16="http://schemas.microsoft.com/office/drawing/2014/main" id="{14411CA5-BD7F-4CA1-B060-91693F51B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431" y="2704304"/>
            <a:ext cx="9787128" cy="365447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60000"/>
              </a:lnSpc>
              <a:buNone/>
            </a:pPr>
            <a:r>
              <a:rPr lang="en-US" sz="1800" dirty="0">
                <a:solidFill>
                  <a:srgbClr val="CC3300"/>
                </a:solidFill>
              </a:rPr>
              <a:t>from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</a:rPr>
              <a:t>plaster</a:t>
            </a:r>
            <a:r>
              <a:rPr lang="en-US" sz="1800" dirty="0" err="1">
                <a:solidFill>
                  <a:schemeClr val="tx1"/>
                </a:solidFill>
              </a:rPr>
              <a:t>.utils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rgbClr val="CC3300"/>
                </a:solidFill>
              </a:rPr>
              <a:t>import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DataLoader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sz="1800" dirty="0">
                <a:solidFill>
                  <a:srgbClr val="CC3300"/>
                </a:solidFill>
              </a:rPr>
              <a:t>from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plaster.utils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rgbClr val="CC3300"/>
                </a:solidFill>
              </a:rPr>
              <a:t>import</a:t>
            </a:r>
            <a:r>
              <a:rPr lang="en-US" sz="1800" dirty="0">
                <a:solidFill>
                  <a:schemeClr val="tx1"/>
                </a:solidFill>
              </a:rPr>
              <a:t> Dataset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800" dirty="0">
                <a:solidFill>
                  <a:srgbClr val="CC3300"/>
                </a:solidFill>
              </a:rPr>
              <a:t>from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plaster.utils.preprocessing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rgbClr val="CC3300"/>
                </a:solidFill>
              </a:rPr>
              <a:t>import</a:t>
            </a:r>
            <a:r>
              <a:rPr lang="en-US" sz="1800" dirty="0">
                <a:solidFill>
                  <a:schemeClr val="tx1"/>
                </a:solidFill>
              </a:rPr>
              <a:t> denoise, smooth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800" dirty="0">
                <a:solidFill>
                  <a:srgbClr val="CC3300"/>
                </a:solidFill>
              </a:rPr>
              <a:t>from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plaster.algorithms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rgbClr val="CC3300"/>
                </a:solidFill>
              </a:rPr>
              <a:t>import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BuildingAdapter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sz="1800" dirty="0">
                <a:solidFill>
                  <a:srgbClr val="CC3300"/>
                </a:solidFill>
              </a:rPr>
              <a:t>from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plaster.algorithms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rgbClr val="CC3300"/>
                </a:solidFill>
              </a:rPr>
              <a:t>import</a:t>
            </a:r>
            <a:r>
              <a:rPr lang="en-US" sz="1800" dirty="0">
                <a:solidFill>
                  <a:schemeClr val="tx1"/>
                </a:solidFill>
              </a:rPr>
              <a:t> Scrabble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800" dirty="0">
                <a:solidFill>
                  <a:srgbClr val="CC3300"/>
                </a:solidFill>
              </a:rPr>
              <a:t>from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plaster.workflow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rgbClr val="CC3300"/>
                </a:solidFill>
              </a:rPr>
              <a:t>import</a:t>
            </a:r>
            <a:r>
              <a:rPr lang="en-US" sz="1800" dirty="0">
                <a:solidFill>
                  <a:schemeClr val="tx1"/>
                </a:solidFill>
              </a:rPr>
              <a:t> Workflow</a:t>
            </a:r>
          </a:p>
          <a:p>
            <a:pPr marL="0" indent="0">
              <a:lnSpc>
                <a:spcPct val="60000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sz="1800" dirty="0" err="1">
                <a:solidFill>
                  <a:schemeClr val="tx1"/>
                </a:solidFill>
              </a:rPr>
              <a:t>raw_data</a:t>
            </a:r>
            <a:r>
              <a:rPr lang="en-US" sz="1800" dirty="0">
                <a:solidFill>
                  <a:schemeClr val="tx1"/>
                </a:solidFill>
              </a:rPr>
              <a:t> = </a:t>
            </a:r>
            <a:r>
              <a:rPr lang="en-US" sz="1800" dirty="0" err="1">
                <a:solidFill>
                  <a:srgbClr val="0070C0"/>
                </a:solidFill>
              </a:rPr>
              <a:t>DataLoader</a:t>
            </a: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dirty="0">
                <a:solidFill>
                  <a:srgbClr val="EE6419"/>
                </a:solidFill>
              </a:rPr>
              <a:t>building=</a:t>
            </a:r>
            <a:r>
              <a:rPr lang="en-US" sz="1800" dirty="0">
                <a:solidFill>
                  <a:schemeClr val="tx1"/>
                </a:solidFill>
              </a:rPr>
              <a:t>‘rice’)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dataset = </a:t>
            </a:r>
            <a:r>
              <a:rPr lang="en-US" sz="1800" dirty="0">
                <a:solidFill>
                  <a:srgbClr val="0070C0"/>
                </a:solidFill>
              </a:rPr>
              <a:t>Dataset</a:t>
            </a: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dirty="0" err="1">
                <a:solidFill>
                  <a:schemeClr val="tx1"/>
                </a:solidFill>
              </a:rPr>
              <a:t>raw_data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>
                <a:solidFill>
                  <a:srgbClr val="EE6419"/>
                </a:solidFill>
              </a:rPr>
              <a:t>type=</a:t>
            </a:r>
            <a:r>
              <a:rPr lang="en-US" sz="1800" dirty="0">
                <a:solidFill>
                  <a:schemeClr val="tx1"/>
                </a:solidFill>
              </a:rPr>
              <a:t>‘</a:t>
            </a:r>
            <a:r>
              <a:rPr lang="en-US" sz="1800" dirty="0" err="1">
                <a:solidFill>
                  <a:schemeClr val="tx1"/>
                </a:solidFill>
              </a:rPr>
              <a:t>time_series</a:t>
            </a:r>
            <a:r>
              <a:rPr lang="en-US" sz="1800" dirty="0">
                <a:solidFill>
                  <a:schemeClr val="tx1"/>
                </a:solidFill>
              </a:rPr>
              <a:t>’, </a:t>
            </a:r>
            <a:r>
              <a:rPr lang="en-US" sz="1800" dirty="0">
                <a:solidFill>
                  <a:srgbClr val="EE6419"/>
                </a:solidFill>
              </a:rPr>
              <a:t>preprocessing=</a:t>
            </a:r>
            <a:r>
              <a:rPr lang="en-US" sz="1800" dirty="0">
                <a:solidFill>
                  <a:schemeClr val="tx1"/>
                </a:solidFill>
              </a:rPr>
              <a:t>[</a:t>
            </a:r>
            <a:r>
              <a:rPr lang="en-US" sz="1800" dirty="0" err="1">
                <a:solidFill>
                  <a:schemeClr val="tx1"/>
                </a:solidFill>
              </a:rPr>
              <a:t>denoise,smooth</a:t>
            </a:r>
            <a:r>
              <a:rPr lang="en-US" sz="1800" dirty="0">
                <a:solidFill>
                  <a:schemeClr val="tx1"/>
                </a:solidFill>
              </a:rPr>
              <a:t>])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model1 = </a:t>
            </a:r>
            <a:r>
              <a:rPr lang="en-US" sz="1800" dirty="0" err="1">
                <a:solidFill>
                  <a:srgbClr val="0070C0"/>
                </a:solidFill>
              </a:rPr>
              <a:t>BuildingAdapter</a:t>
            </a: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dirty="0" err="1">
                <a:solidFill>
                  <a:srgbClr val="EE6419"/>
                </a:solidFill>
              </a:rPr>
              <a:t>batch_size</a:t>
            </a:r>
            <a:r>
              <a:rPr lang="en-US" sz="1800" dirty="0">
                <a:solidFill>
                  <a:srgbClr val="EE6419"/>
                </a:solidFill>
              </a:rPr>
              <a:t>=</a:t>
            </a:r>
            <a:r>
              <a:rPr lang="en-US" sz="1800" dirty="0">
                <a:solidFill>
                  <a:schemeClr val="tx1"/>
                </a:solidFill>
              </a:rPr>
              <a:t>1, </a:t>
            </a:r>
            <a:r>
              <a:rPr lang="en-US" sz="1800" dirty="0">
                <a:solidFill>
                  <a:srgbClr val="EE6419"/>
                </a:solidFill>
              </a:rPr>
              <a:t>threshold=</a:t>
            </a:r>
            <a:r>
              <a:rPr lang="en-US" sz="1800" dirty="0">
                <a:solidFill>
                  <a:schemeClr val="tx1"/>
                </a:solidFill>
              </a:rPr>
              <a:t>0.6, ...)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model2 = </a:t>
            </a:r>
            <a:r>
              <a:rPr lang="en-US" sz="1800" dirty="0">
                <a:solidFill>
                  <a:srgbClr val="0070C0"/>
                </a:solidFill>
              </a:rPr>
              <a:t>Scrabble</a:t>
            </a: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dirty="0" err="1">
                <a:solidFill>
                  <a:srgbClr val="EE6419"/>
                </a:solidFill>
              </a:rPr>
              <a:t>batch_size</a:t>
            </a:r>
            <a:r>
              <a:rPr lang="en-US" sz="1800" dirty="0">
                <a:solidFill>
                  <a:srgbClr val="EE6419"/>
                </a:solidFill>
              </a:rPr>
              <a:t>=</a:t>
            </a:r>
            <a:r>
              <a:rPr lang="en-US" sz="1800" dirty="0">
                <a:solidFill>
                  <a:schemeClr val="tx1"/>
                </a:solidFill>
              </a:rPr>
              <a:t>10, ..)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f1 = </a:t>
            </a:r>
            <a:r>
              <a:rPr lang="en-US" sz="1800" dirty="0">
                <a:solidFill>
                  <a:srgbClr val="0070C0"/>
                </a:solidFill>
              </a:rPr>
              <a:t>F1</a:t>
            </a: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dirty="0">
                <a:solidFill>
                  <a:srgbClr val="EE6419"/>
                </a:solidFill>
              </a:rPr>
              <a:t>average=</a:t>
            </a:r>
            <a:r>
              <a:rPr lang="en-US" sz="1800" dirty="0">
                <a:solidFill>
                  <a:schemeClr val="tx1"/>
                </a:solidFill>
              </a:rPr>
              <a:t>‘macro’)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workflow = </a:t>
            </a:r>
            <a:r>
              <a:rPr lang="en-US" sz="1800" dirty="0">
                <a:solidFill>
                  <a:srgbClr val="0070C0"/>
                </a:solidFill>
              </a:rPr>
              <a:t>Workflow</a:t>
            </a: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dirty="0">
                <a:solidFill>
                  <a:srgbClr val="EE6419"/>
                </a:solidFill>
              </a:rPr>
              <a:t>dataset=</a:t>
            </a:r>
            <a:r>
              <a:rPr lang="en-US" sz="1800" dirty="0">
                <a:solidFill>
                  <a:schemeClr val="tx1"/>
                </a:solidFill>
              </a:rPr>
              <a:t>dataset, </a:t>
            </a:r>
            <a:r>
              <a:rPr lang="en-US" sz="1800" dirty="0">
                <a:solidFill>
                  <a:srgbClr val="EE6419"/>
                </a:solidFill>
              </a:rPr>
              <a:t>model=</a:t>
            </a:r>
            <a:r>
              <a:rPr lang="en-US" sz="1800" dirty="0">
                <a:solidFill>
                  <a:schemeClr val="tx1"/>
                </a:solidFill>
              </a:rPr>
              <a:t>[model1,model2], </a:t>
            </a:r>
            <a:r>
              <a:rPr lang="en-US" sz="1800" dirty="0">
                <a:solidFill>
                  <a:srgbClr val="EE6419"/>
                </a:solidFill>
              </a:rPr>
              <a:t>metric=</a:t>
            </a:r>
            <a:r>
              <a:rPr lang="en-US" sz="1800" dirty="0">
                <a:solidFill>
                  <a:schemeClr val="tx1"/>
                </a:solidFill>
              </a:rPr>
              <a:t>f1, </a:t>
            </a:r>
            <a:r>
              <a:rPr lang="en-US" sz="1800" dirty="0" err="1">
                <a:solidFill>
                  <a:srgbClr val="EE6419"/>
                </a:solidFill>
              </a:rPr>
              <a:t>out_format</a:t>
            </a:r>
            <a:r>
              <a:rPr lang="en-US" sz="1800" dirty="0">
                <a:solidFill>
                  <a:srgbClr val="EE6419"/>
                </a:solidFill>
              </a:rPr>
              <a:t>=</a:t>
            </a:r>
            <a:r>
              <a:rPr lang="en-US" sz="1800" dirty="0">
                <a:solidFill>
                  <a:schemeClr val="tx1"/>
                </a:solidFill>
              </a:rPr>
              <a:t>‘brick’)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310523" y="1944041"/>
            <a:ext cx="1598069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De-noising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998468" y="1944041"/>
            <a:ext cx="1598069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Smoothing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9730894" y="1930346"/>
            <a:ext cx="1908160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Output </a:t>
            </a:r>
            <a:r>
              <a:rPr lang="en-US" dirty="0" err="1">
                <a:solidFill>
                  <a:srgbClr val="17375E"/>
                </a:solidFill>
              </a:rPr>
              <a:t>Brickifier</a:t>
            </a:r>
            <a:endParaRPr lang="en-US" dirty="0">
              <a:solidFill>
                <a:srgbClr val="17375E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738489" y="3446810"/>
            <a:ext cx="1579040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Evaluator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9416416" y="3455464"/>
            <a:ext cx="1579040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Visualizer</a:t>
            </a:r>
          </a:p>
        </p:txBody>
      </p:sp>
      <p:sp>
        <p:nvSpPr>
          <p:cNvPr id="59" name="Rounded Rectangle 68">
            <a:extLst>
              <a:ext uri="{FF2B5EF4-FFF2-40B4-BE49-F238E27FC236}">
                <a16:creationId xmlns="" xmlns:a16="http://schemas.microsoft.com/office/drawing/2014/main" id="{88319A54-7A62-4912-AA2B-C5A769A40D72}"/>
              </a:ext>
            </a:extLst>
          </p:cNvPr>
          <p:cNvSpPr/>
          <p:nvPr/>
        </p:nvSpPr>
        <p:spPr>
          <a:xfrm>
            <a:off x="448065" y="1952695"/>
            <a:ext cx="1772582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Names/TS Data</a:t>
            </a:r>
          </a:p>
        </p:txBody>
      </p:sp>
      <p:sp>
        <p:nvSpPr>
          <p:cNvPr id="27" name="Rounded Rectangle 48">
            <a:extLst>
              <a:ext uri="{FF2B5EF4-FFF2-40B4-BE49-F238E27FC236}">
                <a16:creationId xmlns="" xmlns:a16="http://schemas.microsoft.com/office/drawing/2014/main" id="{3CE6CC9D-F728-4317-B171-A2FD30A45947}"/>
              </a:ext>
            </a:extLst>
          </p:cNvPr>
          <p:cNvSpPr/>
          <p:nvPr/>
        </p:nvSpPr>
        <p:spPr>
          <a:xfrm>
            <a:off x="7699086" y="1930346"/>
            <a:ext cx="1936816" cy="402336"/>
          </a:xfrm>
          <a:prstGeom prst="roundRect">
            <a:avLst/>
          </a:prstGeom>
          <a:noFill/>
          <a:ln w="38100">
            <a:solidFill>
              <a:srgbClr val="EE641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Scrabble</a:t>
            </a:r>
          </a:p>
        </p:txBody>
      </p:sp>
      <p:sp>
        <p:nvSpPr>
          <p:cNvPr id="28" name="Rounded Rectangle 52">
            <a:extLst>
              <a:ext uri="{FF2B5EF4-FFF2-40B4-BE49-F238E27FC236}">
                <a16:creationId xmlns="" xmlns:a16="http://schemas.microsoft.com/office/drawing/2014/main" id="{338ACF1B-DDE2-405E-ACDA-C526BC20D24D}"/>
              </a:ext>
            </a:extLst>
          </p:cNvPr>
          <p:cNvSpPr/>
          <p:nvPr/>
        </p:nvSpPr>
        <p:spPr>
          <a:xfrm>
            <a:off x="5683282" y="1940282"/>
            <a:ext cx="1920812" cy="402336"/>
          </a:xfrm>
          <a:prstGeom prst="roundRect">
            <a:avLst/>
          </a:prstGeom>
          <a:noFill/>
          <a:ln w="38100">
            <a:solidFill>
              <a:srgbClr val="EE641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Building Adapter</a:t>
            </a:r>
          </a:p>
        </p:txBody>
      </p:sp>
      <p:sp>
        <p:nvSpPr>
          <p:cNvPr id="29" name="Rounded Rectangle 68">
            <a:extLst>
              <a:ext uri="{FF2B5EF4-FFF2-40B4-BE49-F238E27FC236}">
                <a16:creationId xmlns="" xmlns:a16="http://schemas.microsoft.com/office/drawing/2014/main" id="{8F775B01-325A-4290-9277-D137D237E93F}"/>
              </a:ext>
            </a:extLst>
          </p:cNvPr>
          <p:cNvSpPr/>
          <p:nvPr/>
        </p:nvSpPr>
        <p:spPr>
          <a:xfrm>
            <a:off x="448065" y="4806061"/>
            <a:ext cx="1772582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TS Data</a:t>
            </a:r>
          </a:p>
        </p:txBody>
      </p:sp>
      <p:sp>
        <p:nvSpPr>
          <p:cNvPr id="30" name="Rounded Rectangle 44">
            <a:extLst>
              <a:ext uri="{FF2B5EF4-FFF2-40B4-BE49-F238E27FC236}">
                <a16:creationId xmlns="" xmlns:a16="http://schemas.microsoft.com/office/drawing/2014/main" id="{79BA71FD-EA86-423B-BC15-A14F0F2108FA}"/>
              </a:ext>
            </a:extLst>
          </p:cNvPr>
          <p:cNvSpPr/>
          <p:nvPr/>
        </p:nvSpPr>
        <p:spPr>
          <a:xfrm>
            <a:off x="2306366" y="4806061"/>
            <a:ext cx="2392188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Data Feature Extractor</a:t>
            </a:r>
          </a:p>
        </p:txBody>
      </p:sp>
      <p:sp>
        <p:nvSpPr>
          <p:cNvPr id="31" name="Rounded Rectangle 53">
            <a:extLst>
              <a:ext uri="{FF2B5EF4-FFF2-40B4-BE49-F238E27FC236}">
                <a16:creationId xmlns="" xmlns:a16="http://schemas.microsoft.com/office/drawing/2014/main" id="{265D3A6C-2622-48AF-BF0C-0BC1D08EEBC9}"/>
              </a:ext>
            </a:extLst>
          </p:cNvPr>
          <p:cNvSpPr/>
          <p:nvPr/>
        </p:nvSpPr>
        <p:spPr>
          <a:xfrm>
            <a:off x="4784273" y="4806061"/>
            <a:ext cx="1768141" cy="402336"/>
          </a:xfrm>
          <a:prstGeom prst="roundRect">
            <a:avLst/>
          </a:prstGeom>
          <a:noFill/>
          <a:ln w="38100">
            <a:solidFill>
              <a:srgbClr val="EE641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Random Forest</a:t>
            </a:r>
          </a:p>
        </p:txBody>
      </p:sp>
      <p:sp>
        <p:nvSpPr>
          <p:cNvPr id="41" name="Rounded Rectangle 41">
            <a:extLst>
              <a:ext uri="{FF2B5EF4-FFF2-40B4-BE49-F238E27FC236}">
                <a16:creationId xmlns="" xmlns:a16="http://schemas.microsoft.com/office/drawing/2014/main" id="{FFB89A4E-505A-4B6F-BF42-1491F1906217}"/>
              </a:ext>
            </a:extLst>
          </p:cNvPr>
          <p:cNvSpPr/>
          <p:nvPr/>
        </p:nvSpPr>
        <p:spPr>
          <a:xfrm>
            <a:off x="2314204" y="3451540"/>
            <a:ext cx="1598069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De-noising</a:t>
            </a:r>
          </a:p>
        </p:txBody>
      </p:sp>
      <p:sp>
        <p:nvSpPr>
          <p:cNvPr id="47" name="Rounded Rectangle 45">
            <a:extLst>
              <a:ext uri="{FF2B5EF4-FFF2-40B4-BE49-F238E27FC236}">
                <a16:creationId xmlns="" xmlns:a16="http://schemas.microsoft.com/office/drawing/2014/main" id="{477BA178-5C59-4285-9915-6AB3BF6352D4}"/>
              </a:ext>
            </a:extLst>
          </p:cNvPr>
          <p:cNvSpPr/>
          <p:nvPr/>
        </p:nvSpPr>
        <p:spPr>
          <a:xfrm>
            <a:off x="4005830" y="3446810"/>
            <a:ext cx="1598069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Smoothing</a:t>
            </a:r>
          </a:p>
        </p:txBody>
      </p:sp>
      <p:sp>
        <p:nvSpPr>
          <p:cNvPr id="48" name="Rounded Rectangle 68">
            <a:extLst>
              <a:ext uri="{FF2B5EF4-FFF2-40B4-BE49-F238E27FC236}">
                <a16:creationId xmlns="" xmlns:a16="http://schemas.microsoft.com/office/drawing/2014/main" id="{62E783B0-A3BE-47AB-8E70-9E6DB2B3C374}"/>
              </a:ext>
            </a:extLst>
          </p:cNvPr>
          <p:cNvSpPr/>
          <p:nvPr/>
        </p:nvSpPr>
        <p:spPr>
          <a:xfrm>
            <a:off x="448065" y="3455464"/>
            <a:ext cx="1772582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Point Names</a:t>
            </a:r>
          </a:p>
        </p:txBody>
      </p:sp>
      <p:sp>
        <p:nvSpPr>
          <p:cNvPr id="55" name="Rounded Rectangle 48">
            <a:extLst>
              <a:ext uri="{FF2B5EF4-FFF2-40B4-BE49-F238E27FC236}">
                <a16:creationId xmlns="" xmlns:a16="http://schemas.microsoft.com/office/drawing/2014/main" id="{FD4A8C83-153C-473C-84B3-146BAD8B5748}"/>
              </a:ext>
            </a:extLst>
          </p:cNvPr>
          <p:cNvSpPr/>
          <p:nvPr/>
        </p:nvSpPr>
        <p:spPr>
          <a:xfrm>
            <a:off x="5702786" y="3446810"/>
            <a:ext cx="1936816" cy="402336"/>
          </a:xfrm>
          <a:prstGeom prst="roundRect">
            <a:avLst/>
          </a:prstGeom>
          <a:noFill/>
          <a:ln w="38100">
            <a:solidFill>
              <a:srgbClr val="EE641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Prog. Synthesis</a:t>
            </a:r>
          </a:p>
        </p:txBody>
      </p:sp>
      <p:sp>
        <p:nvSpPr>
          <p:cNvPr id="56" name="Rounded Rectangle 52">
            <a:extLst>
              <a:ext uri="{FF2B5EF4-FFF2-40B4-BE49-F238E27FC236}">
                <a16:creationId xmlns="" xmlns:a16="http://schemas.microsoft.com/office/drawing/2014/main" id="{E2C1D250-4D58-42B9-BA1B-87C349A0C509}"/>
              </a:ext>
            </a:extLst>
          </p:cNvPr>
          <p:cNvSpPr/>
          <p:nvPr/>
        </p:nvSpPr>
        <p:spPr>
          <a:xfrm>
            <a:off x="5702786" y="2949473"/>
            <a:ext cx="1920812" cy="402336"/>
          </a:xfrm>
          <a:prstGeom prst="roundRect">
            <a:avLst/>
          </a:prstGeom>
          <a:noFill/>
          <a:ln w="38100">
            <a:solidFill>
              <a:srgbClr val="EE641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Building Adapter</a:t>
            </a:r>
          </a:p>
        </p:txBody>
      </p:sp>
      <p:sp>
        <p:nvSpPr>
          <p:cNvPr id="57" name="Rounded Rectangle 49">
            <a:extLst>
              <a:ext uri="{FF2B5EF4-FFF2-40B4-BE49-F238E27FC236}">
                <a16:creationId xmlns="" xmlns:a16="http://schemas.microsoft.com/office/drawing/2014/main" id="{4572FA67-E2C4-491C-B069-AE10ABB46CB3}"/>
              </a:ext>
            </a:extLst>
          </p:cNvPr>
          <p:cNvSpPr/>
          <p:nvPr/>
        </p:nvSpPr>
        <p:spPr>
          <a:xfrm>
            <a:off x="5702786" y="3944147"/>
            <a:ext cx="1953055" cy="402336"/>
          </a:xfrm>
          <a:prstGeom prst="roundRect">
            <a:avLst/>
          </a:prstGeom>
          <a:noFill/>
          <a:ln w="38100">
            <a:solidFill>
              <a:srgbClr val="EE641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Zodiac</a:t>
            </a:r>
          </a:p>
        </p:txBody>
      </p:sp>
      <p:sp>
        <p:nvSpPr>
          <p:cNvPr id="58" name="Rounded Rectangle 68">
            <a:extLst>
              <a:ext uri="{FF2B5EF4-FFF2-40B4-BE49-F238E27FC236}">
                <a16:creationId xmlns="" xmlns:a16="http://schemas.microsoft.com/office/drawing/2014/main" id="{425C9349-9C1E-477B-89C7-C25AB0F67CE1}"/>
              </a:ext>
            </a:extLst>
          </p:cNvPr>
          <p:cNvSpPr/>
          <p:nvPr/>
        </p:nvSpPr>
        <p:spPr>
          <a:xfrm>
            <a:off x="6638133" y="4806061"/>
            <a:ext cx="1579040" cy="402336"/>
          </a:xfrm>
          <a:prstGeom prst="roundRect">
            <a:avLst/>
          </a:prstGeom>
          <a:noFill/>
          <a:ln w="38100">
            <a:solidFill>
              <a:srgbClr val="17375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Evaluator</a:t>
            </a:r>
          </a:p>
        </p:txBody>
      </p:sp>
    </p:spTree>
    <p:extLst>
      <p:ext uri="{BB962C8B-B14F-4D97-AF65-F5344CB8AC3E}">
        <p14:creationId xmlns:p14="http://schemas.microsoft.com/office/powerpoint/2010/main" val="212725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23" grpId="1" uiExpand="1" build="p"/>
      <p:bldP spid="42" grpId="0" animBg="1"/>
      <p:bldP spid="46" grpId="0" animBg="1"/>
      <p:bldP spid="65" grpId="0" animBg="1"/>
      <p:bldP spid="69" grpId="0" animBg="1"/>
      <p:bldP spid="70" grpId="0" animBg="1"/>
      <p:bldP spid="59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1" grpId="0" animBg="1"/>
      <p:bldP spid="47" grpId="0" animBg="1"/>
      <p:bldP spid="48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Thoughts…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62906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olidFill>
                  <a:srgbClr val="EE6419"/>
                </a:solidFill>
              </a:rPr>
              <a:t>“Context”</a:t>
            </a:r>
            <a:r>
              <a:rPr lang="en-US" dirty="0"/>
              <a:t> will be increasingly important</a:t>
            </a:r>
          </a:p>
          <a:p>
            <a:endParaRPr lang="en-US" dirty="0"/>
          </a:p>
          <a:p>
            <a:r>
              <a:rPr lang="en-US" dirty="0"/>
              <a:t>In the context of</a:t>
            </a:r>
          </a:p>
          <a:p>
            <a:pPr lvl="1"/>
            <a:r>
              <a:rPr lang="en-US" dirty="0"/>
              <a:t>Heterogeneous sources</a:t>
            </a:r>
          </a:p>
          <a:p>
            <a:pPr lvl="1"/>
            <a:r>
              <a:rPr lang="en-US" dirty="0"/>
              <a:t>Repurposed data</a:t>
            </a:r>
          </a:p>
          <a:p>
            <a:pPr lvl="1"/>
            <a:r>
              <a:rPr lang="en-US" dirty="0"/>
              <a:t>Missing metadata</a:t>
            </a:r>
          </a:p>
          <a:p>
            <a:pPr lvl="1"/>
            <a:r>
              <a:rPr lang="en-US" dirty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2560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</a:rPr>
              <a:t>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12290" name="Picture 2" descr="Related image">
            <a:extLst>
              <a:ext uri="{FF2B5EF4-FFF2-40B4-BE49-F238E27FC236}">
                <a16:creationId xmlns="" xmlns:a16="http://schemas.microsoft.com/office/drawing/2014/main" id="{214A55E0-CFDA-4825-9735-F9A5FF7C2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10641" y="3174118"/>
            <a:ext cx="2104512" cy="43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building logo">
            <a:extLst>
              <a:ext uri="{FF2B5EF4-FFF2-40B4-BE49-F238E27FC236}">
                <a16:creationId xmlns="" xmlns:a16="http://schemas.microsoft.com/office/drawing/2014/main" id="{C8420174-2026-407A-8302-D905A11D0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12182" y="1736108"/>
            <a:ext cx="1136972" cy="140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upload.wikimedia.org/wikipedia/commons/thumb/d/d8/Person_icon_BLACK-01.svg/2000px-Person_icon_BLACK-01.svg.png">
            <a:extLst>
              <a:ext uri="{FF2B5EF4-FFF2-40B4-BE49-F238E27FC236}">
                <a16:creationId xmlns="" xmlns:a16="http://schemas.microsoft.com/office/drawing/2014/main" id="{2A76C177-A148-4AD4-8C16-70952301C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21983" y="2271986"/>
            <a:ext cx="921962" cy="1013600"/>
          </a:xfrm>
          <a:prstGeom prst="rect">
            <a:avLst/>
          </a:prstGeom>
          <a:noFill/>
        </p:spPr>
      </p:pic>
      <p:pic>
        <p:nvPicPr>
          <p:cNvPr id="7" name="Picture 36" descr="https://d30y9cdsu7xlg0.cloudfront.net/png/27482-200.png">
            <a:extLst>
              <a:ext uri="{FF2B5EF4-FFF2-40B4-BE49-F238E27FC236}">
                <a16:creationId xmlns="" xmlns:a16="http://schemas.microsoft.com/office/drawing/2014/main" id="{49273F85-DE0E-4CF3-B108-F0BCB562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49411" y="3090215"/>
            <a:ext cx="634627" cy="63462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3E4C22B-3E4A-42C7-B015-10802AD2CA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4689" y="2464439"/>
            <a:ext cx="458003" cy="458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3093824-2F77-4917-BD04-ECDF7F27426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122" y="2121487"/>
            <a:ext cx="634627" cy="634627"/>
          </a:xfrm>
          <a:prstGeom prst="rect">
            <a:avLst/>
          </a:prstGeom>
        </p:spPr>
      </p:pic>
      <p:pic>
        <p:nvPicPr>
          <p:cNvPr id="10" name="Picture 18" descr="http://www.freeiconspng.com/uploads/bus-stop-symbol-icon-28.png">
            <a:extLst>
              <a:ext uri="{FF2B5EF4-FFF2-40B4-BE49-F238E27FC236}">
                <a16:creationId xmlns="" xmlns:a16="http://schemas.microsoft.com/office/drawing/2014/main" id="{DAF79866-6B30-4519-B9EC-503735A3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34502" y="1687818"/>
            <a:ext cx="634627" cy="584712"/>
          </a:xfrm>
          <a:prstGeom prst="rect">
            <a:avLst/>
          </a:prstGeom>
          <a:noFill/>
        </p:spPr>
      </p:pic>
      <p:pic>
        <p:nvPicPr>
          <p:cNvPr id="4098" name="Picture 2" descr="Image result for food icon">
            <a:extLst>
              <a:ext uri="{FF2B5EF4-FFF2-40B4-BE49-F238E27FC236}">
                <a16:creationId xmlns="" xmlns:a16="http://schemas.microsoft.com/office/drawing/2014/main" id="{51547F18-00D6-4B13-B44D-D22CB6761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4481" y="3367289"/>
            <a:ext cx="505340" cy="4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ated image">
            <a:extLst>
              <a:ext uri="{FF2B5EF4-FFF2-40B4-BE49-F238E27FC236}">
                <a16:creationId xmlns="" xmlns:a16="http://schemas.microsoft.com/office/drawing/2014/main" id="{7C1E2D16-9109-47FC-A5B4-BD3B4BC46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2183" y="2259507"/>
            <a:ext cx="1021537" cy="10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lated image">
            <a:extLst>
              <a:ext uri="{FF2B5EF4-FFF2-40B4-BE49-F238E27FC236}">
                <a16:creationId xmlns="" xmlns:a16="http://schemas.microsoft.com/office/drawing/2014/main" id="{5E2F2DC0-3F54-43E0-8334-2F6D1A7599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3492" y="4284543"/>
            <a:ext cx="1316737" cy="98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detect anomaly">
            <a:extLst>
              <a:ext uri="{FF2B5EF4-FFF2-40B4-BE49-F238E27FC236}">
                <a16:creationId xmlns="" xmlns:a16="http://schemas.microsoft.com/office/drawing/2014/main" id="{8E88CE37-8B5C-4DDD-AB7E-2A639449B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446" t="1070" r="33283" b="1526"/>
          <a:stretch/>
        </p:blipFill>
        <p:spPr bwMode="auto">
          <a:xfrm>
            <a:off x="5075872" y="4393043"/>
            <a:ext cx="767620" cy="77211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AE6E5AC-6840-44AF-BC16-474BBB8AE329}"/>
              </a:ext>
            </a:extLst>
          </p:cNvPr>
          <p:cNvSpPr txBox="1"/>
          <p:nvPr/>
        </p:nvSpPr>
        <p:spPr>
          <a:xfrm>
            <a:off x="1345157" y="3253975"/>
            <a:ext cx="135689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overheated room</a:t>
            </a:r>
          </a:p>
        </p:txBody>
      </p:sp>
      <p:pic>
        <p:nvPicPr>
          <p:cNvPr id="3078" name="Picture 6" descr="Related image">
            <a:extLst>
              <a:ext uri="{FF2B5EF4-FFF2-40B4-BE49-F238E27FC236}">
                <a16:creationId xmlns="" xmlns:a16="http://schemas.microsoft.com/office/drawing/2014/main" id="{5B6D51C3-F709-4252-9908-42BFA07BA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6468" y="3770209"/>
            <a:ext cx="928317" cy="92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data privacy icon">
            <a:extLst>
              <a:ext uri="{FF2B5EF4-FFF2-40B4-BE49-F238E27FC236}">
                <a16:creationId xmlns="" xmlns:a16="http://schemas.microsoft.com/office/drawing/2014/main" id="{B9503DEB-6FF6-4486-BE47-36447316A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09275" y="3811364"/>
            <a:ext cx="969351" cy="94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building icon">
            <a:extLst>
              <a:ext uri="{FF2B5EF4-FFF2-40B4-BE49-F238E27FC236}">
                <a16:creationId xmlns="" xmlns:a16="http://schemas.microsoft.com/office/drawing/2014/main" id="{1559E107-EEA6-4895-ADEE-702FD7566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6549" y="1897604"/>
            <a:ext cx="1359722" cy="135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8 am icon">
            <a:extLst>
              <a:ext uri="{FF2B5EF4-FFF2-40B4-BE49-F238E27FC236}">
                <a16:creationId xmlns="" xmlns:a16="http://schemas.microsoft.com/office/drawing/2014/main" id="{DDAEBF91-69B7-4B20-AF3E-798A785FE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9482" y="2010632"/>
            <a:ext cx="378278" cy="37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 result for human walking icon">
            <a:extLst>
              <a:ext uri="{FF2B5EF4-FFF2-40B4-BE49-F238E27FC236}">
                <a16:creationId xmlns="" xmlns:a16="http://schemas.microsoft.com/office/drawing/2014/main" id="{17FC07DD-B2DE-41D4-85CE-28BA2A399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0096" y="2369945"/>
            <a:ext cx="597475" cy="5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Image result for 8 am icon">
            <a:extLst>
              <a:ext uri="{FF2B5EF4-FFF2-40B4-BE49-F238E27FC236}">
                <a16:creationId xmlns="" xmlns:a16="http://schemas.microsoft.com/office/drawing/2014/main" id="{08E157EF-9F0F-4B90-898D-BCC8DAAD2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0496049" y="2348226"/>
            <a:ext cx="378278" cy="37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 descr="Image result for human walking icon">
            <a:extLst>
              <a:ext uri="{FF2B5EF4-FFF2-40B4-BE49-F238E27FC236}">
                <a16:creationId xmlns="" xmlns:a16="http://schemas.microsoft.com/office/drawing/2014/main" id="{22E0293C-6BCC-4F25-BEF9-714E26C94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2347" y="2630158"/>
            <a:ext cx="597475" cy="5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Image result for building management system">
            <a:extLst>
              <a:ext uri="{FF2B5EF4-FFF2-40B4-BE49-F238E27FC236}">
                <a16:creationId xmlns="" xmlns:a16="http://schemas.microsoft.com/office/drawing/2014/main" id="{10A00DF1-632F-404C-9680-2443F1487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1200" y="3691207"/>
            <a:ext cx="2535510" cy="15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92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5309" y="6039022"/>
            <a:ext cx="2743200" cy="274324"/>
          </a:xfrm>
        </p:spPr>
        <p:txBody>
          <a:bodyPr/>
          <a:lstStyle/>
          <a:p>
            <a:fld id="{A53343D8-E105-4667-A6C4-120280CF564F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090" y="4349365"/>
            <a:ext cx="7557025" cy="17883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999" y="1441674"/>
            <a:ext cx="7386957" cy="372211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29260" y="1289690"/>
            <a:ext cx="1200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Comfort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54146" y="1520085"/>
            <a:ext cx="1726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Correctness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8979" y="918455"/>
            <a:ext cx="1786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7375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Maintenance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51406B-E759-49B1-B8C2-9B16B0AEE716}"/>
              </a:ext>
            </a:extLst>
          </p:cNvPr>
          <p:cNvSpPr/>
          <p:nvPr/>
        </p:nvSpPr>
        <p:spPr>
          <a:xfrm>
            <a:off x="2301044" y="701873"/>
            <a:ext cx="7611448" cy="292111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BB8C06A2-F55C-4E76-870C-D749B0AE6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998" y="627254"/>
            <a:ext cx="7386957" cy="372211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4E3C7EE4-A17B-468C-9502-A059971327ED}"/>
              </a:ext>
            </a:extLst>
          </p:cNvPr>
          <p:cNvSpPr/>
          <p:nvPr/>
        </p:nvSpPr>
        <p:spPr>
          <a:xfrm>
            <a:off x="2458090" y="2842249"/>
            <a:ext cx="7498170" cy="103760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C84B478F-F5B9-434D-96C6-473DED23FEAF}"/>
              </a:ext>
            </a:extLst>
          </p:cNvPr>
          <p:cNvSpPr/>
          <p:nvPr/>
        </p:nvSpPr>
        <p:spPr>
          <a:xfrm>
            <a:off x="2399235" y="2804526"/>
            <a:ext cx="7557025" cy="10753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E64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17375E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7F42254-C883-4B15-AE8E-D8325CB57C15}"/>
              </a:ext>
            </a:extLst>
          </p:cNvPr>
          <p:cNvGrpSpPr/>
          <p:nvPr/>
        </p:nvGrpSpPr>
        <p:grpSpPr>
          <a:xfrm>
            <a:off x="3562792" y="2926224"/>
            <a:ext cx="3864950" cy="838840"/>
            <a:chOff x="7175735" y="3192141"/>
            <a:chExt cx="3864950" cy="838840"/>
          </a:xfrm>
        </p:grpSpPr>
        <p:sp>
          <p:nvSpPr>
            <p:cNvPr id="24" name="Rounded Rectangle 45">
              <a:extLst>
                <a:ext uri="{FF2B5EF4-FFF2-40B4-BE49-F238E27FC236}">
                  <a16:creationId xmlns="" xmlns:a16="http://schemas.microsoft.com/office/drawing/2014/main" id="{284399E6-C983-4D4D-AD4D-F87C70C3E5C1}"/>
                </a:ext>
              </a:extLst>
            </p:cNvPr>
            <p:cNvSpPr/>
            <p:nvPr/>
          </p:nvSpPr>
          <p:spPr>
            <a:xfrm>
              <a:off x="8112081" y="3272067"/>
              <a:ext cx="1257647" cy="663964"/>
            </a:xfrm>
            <a:prstGeom prst="round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Type Inference</a:t>
              </a:r>
            </a:p>
          </p:txBody>
        </p:sp>
        <p:sp>
          <p:nvSpPr>
            <p:cNvPr id="25" name="Rounded Rectangle 45">
              <a:extLst>
                <a:ext uri="{FF2B5EF4-FFF2-40B4-BE49-F238E27FC236}">
                  <a16:creationId xmlns="" xmlns:a16="http://schemas.microsoft.com/office/drawing/2014/main" id="{E9206D38-8090-4047-95D8-FB9AEE630C08}"/>
                </a:ext>
              </a:extLst>
            </p:cNvPr>
            <p:cNvSpPr/>
            <p:nvPr/>
          </p:nvSpPr>
          <p:spPr>
            <a:xfrm>
              <a:off x="9541182" y="3268519"/>
              <a:ext cx="1339009" cy="667512"/>
            </a:xfrm>
            <a:prstGeom prst="round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Relation Inference</a:t>
              </a:r>
            </a:p>
          </p:txBody>
        </p:sp>
        <p:sp>
          <p:nvSpPr>
            <p:cNvPr id="27" name="Rounded Rectangle 45">
              <a:extLst>
                <a:ext uri="{FF2B5EF4-FFF2-40B4-BE49-F238E27FC236}">
                  <a16:creationId xmlns="" xmlns:a16="http://schemas.microsoft.com/office/drawing/2014/main" id="{B59ADB9A-6A28-4594-8E57-415C2C054CDC}"/>
                </a:ext>
              </a:extLst>
            </p:cNvPr>
            <p:cNvSpPr/>
            <p:nvPr/>
          </p:nvSpPr>
          <p:spPr>
            <a:xfrm>
              <a:off x="7175735" y="3192141"/>
              <a:ext cx="3864950" cy="825719"/>
            </a:xfrm>
            <a:prstGeom prst="round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E04EAF9F-CD63-4061-B691-958A89E13A1F}"/>
                </a:ext>
              </a:extLst>
            </p:cNvPr>
            <p:cNvSpPr txBox="1"/>
            <p:nvPr/>
          </p:nvSpPr>
          <p:spPr>
            <a:xfrm>
              <a:off x="7175735" y="3192142"/>
              <a:ext cx="936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Context</a:t>
              </a:r>
            </a:p>
          </p:txBody>
        </p:sp>
        <p:pic>
          <p:nvPicPr>
            <p:cNvPr id="33" name="Picture 4" descr="Image result for context icon">
              <a:extLst>
                <a:ext uri="{FF2B5EF4-FFF2-40B4-BE49-F238E27FC236}">
                  <a16:creationId xmlns="" xmlns:a16="http://schemas.microsoft.com/office/drawing/2014/main" id="{163B8574-640B-4AC2-BDB1-EED32759B5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343" y="3429000"/>
              <a:ext cx="586359" cy="60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B02690D1-EE7E-4FAA-8CED-ACD985E92FDB}"/>
              </a:ext>
            </a:extLst>
          </p:cNvPr>
          <p:cNvSpPr txBox="1"/>
          <p:nvPr/>
        </p:nvSpPr>
        <p:spPr>
          <a:xfrm>
            <a:off x="2434928" y="3049804"/>
            <a:ext cx="101629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Metadata</a:t>
            </a:r>
          </a:p>
          <a:p>
            <a:r>
              <a:rPr lang="en-US" sz="1600" dirty="0"/>
              <a:t>Mapping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710460" y="2865021"/>
            <a:ext cx="1998992" cy="927432"/>
            <a:chOff x="9952088" y="2924332"/>
            <a:chExt cx="1998992" cy="927432"/>
          </a:xfrm>
        </p:grpSpPr>
        <p:sp>
          <p:nvSpPr>
            <p:cNvPr id="17" name="Rounded Rectangle 49">
              <a:extLst>
                <a:ext uri="{FF2B5EF4-FFF2-40B4-BE49-F238E27FC236}">
                  <a16:creationId xmlns="" xmlns:a16="http://schemas.microsoft.com/office/drawing/2014/main" id="{7F95F11D-DC88-4C84-A7C1-0954F7AD1C0E}"/>
                </a:ext>
              </a:extLst>
            </p:cNvPr>
            <p:cNvSpPr/>
            <p:nvPr/>
          </p:nvSpPr>
          <p:spPr>
            <a:xfrm>
              <a:off x="9952088" y="2989543"/>
              <a:ext cx="1998992" cy="820669"/>
            </a:xfrm>
            <a:prstGeom prst="round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801F1C47-F2A9-47C7-88DA-893F83AD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70160" y="3233484"/>
              <a:ext cx="569374" cy="534865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2B142AD-9DF4-4DD9-9F7F-B5913CC3CD41}"/>
                </a:ext>
              </a:extLst>
            </p:cNvPr>
            <p:cNvSpPr txBox="1"/>
            <p:nvPr/>
          </p:nvSpPr>
          <p:spPr>
            <a:xfrm>
              <a:off x="10071038" y="2924632"/>
              <a:ext cx="113872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Schema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D467ADA-FED2-45CE-8428-BBBDDC82E245}"/>
                </a:ext>
              </a:extLst>
            </p:cNvPr>
            <p:cNvGrpSpPr/>
            <p:nvPr/>
          </p:nvGrpSpPr>
          <p:grpSpPr>
            <a:xfrm>
              <a:off x="11064561" y="2924332"/>
              <a:ext cx="838117" cy="927432"/>
              <a:chOff x="7545545" y="5050779"/>
              <a:chExt cx="838117" cy="912138"/>
            </a:xfrm>
          </p:grpSpPr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49215D7A-5A35-4279-8186-2FC91024CE26}"/>
                  </a:ext>
                </a:extLst>
              </p:cNvPr>
              <p:cNvSpPr txBox="1"/>
              <p:nvPr/>
            </p:nvSpPr>
            <p:spPr>
              <a:xfrm>
                <a:off x="7559937" y="5050779"/>
                <a:ext cx="77484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Toolkit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A66B7FD7-A7B0-4C18-9974-A4A6E3AC3F78}"/>
                  </a:ext>
                </a:extLst>
              </p:cNvPr>
              <p:cNvSpPr txBox="1"/>
              <p:nvPr/>
            </p:nvSpPr>
            <p:spPr>
              <a:xfrm>
                <a:off x="7545545" y="5685918"/>
                <a:ext cx="83811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 panose="020B0609020204030204" pitchFamily="49" charset="0"/>
                  </a:rPr>
                  <a:t>Plaster</a:t>
                </a:r>
              </a:p>
            </p:txBody>
          </p:sp>
        </p:grpSp>
        <p:pic>
          <p:nvPicPr>
            <p:cNvPr id="32" name="Picture 2" descr="Image result for plaster icon">
              <a:extLst>
                <a:ext uri="{FF2B5EF4-FFF2-40B4-BE49-F238E27FC236}">
                  <a16:creationId xmlns="" xmlns:a16="http://schemas.microsoft.com/office/drawing/2014/main" id="{9A903DF4-3F02-4B49-BECC-128085125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2780" y="3249808"/>
              <a:ext cx="502401" cy="379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/>
          <p:cNvSpPr txBox="1"/>
          <p:nvPr/>
        </p:nvSpPr>
        <p:spPr>
          <a:xfrm>
            <a:off x="175141" y="4249356"/>
            <a:ext cx="2125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Questions?</a:t>
            </a:r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8209024" y="933842"/>
            <a:ext cx="667512" cy="667512"/>
            <a:chOff x="10445811" y="1046718"/>
            <a:chExt cx="832697" cy="832697"/>
          </a:xfrm>
        </p:grpSpPr>
        <p:sp>
          <p:nvSpPr>
            <p:cNvPr id="37" name="Oval 36"/>
            <p:cNvSpPr/>
            <p:nvPr/>
          </p:nvSpPr>
          <p:spPr>
            <a:xfrm>
              <a:off x="10445811" y="1046718"/>
              <a:ext cx="832697" cy="83269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8"/>
            <a:srcRect l="15789" t="8281" r="14056" b="6474"/>
            <a:stretch/>
          </p:blipFill>
          <p:spPr>
            <a:xfrm>
              <a:off x="10575539" y="1165556"/>
              <a:ext cx="609816" cy="631595"/>
            </a:xfrm>
            <a:prstGeom prst="ellipse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4083831" y="1374710"/>
            <a:ext cx="667512" cy="667512"/>
            <a:chOff x="496523" y="1255918"/>
            <a:chExt cx="667512" cy="667512"/>
          </a:xfrm>
        </p:grpSpPr>
        <p:sp>
          <p:nvSpPr>
            <p:cNvPr id="41" name="Oval 40"/>
            <p:cNvSpPr/>
            <p:nvPr/>
          </p:nvSpPr>
          <p:spPr>
            <a:xfrm>
              <a:off x="496523" y="1255918"/>
              <a:ext cx="667512" cy="6675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7592" y="1407004"/>
              <a:ext cx="383287" cy="383287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5979967" y="597533"/>
            <a:ext cx="667512" cy="667512"/>
            <a:chOff x="30179" y="3553956"/>
            <a:chExt cx="667512" cy="667512"/>
          </a:xfrm>
        </p:grpSpPr>
        <p:sp>
          <p:nvSpPr>
            <p:cNvPr id="45" name="Oval 44"/>
            <p:cNvSpPr/>
            <p:nvPr/>
          </p:nvSpPr>
          <p:spPr>
            <a:xfrm>
              <a:off x="30179" y="3553956"/>
              <a:ext cx="667512" cy="6675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151676" y="3667117"/>
              <a:ext cx="448056" cy="448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F1C0F79D-8E72-418B-9C98-A8892ECCAD12}"/>
              </a:ext>
            </a:extLst>
          </p:cNvPr>
          <p:cNvGrpSpPr/>
          <p:nvPr/>
        </p:nvGrpSpPr>
        <p:grpSpPr>
          <a:xfrm>
            <a:off x="7562754" y="3131557"/>
            <a:ext cx="3301302" cy="1352739"/>
            <a:chOff x="1095087" y="4105739"/>
            <a:chExt cx="3301302" cy="1352739"/>
          </a:xfrm>
        </p:grpSpPr>
        <p:pic>
          <p:nvPicPr>
            <p:cNvPr id="3076" name="Picture 4" descr="Image result for outweigh icon">
              <a:extLst>
                <a:ext uri="{FF2B5EF4-FFF2-40B4-BE49-F238E27FC236}">
                  <a16:creationId xmlns="" xmlns:a16="http://schemas.microsoft.com/office/drawing/2014/main" id="{067DD412-2095-4AC5-ADD2-5FC7A1049D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1095087" y="4553222"/>
              <a:ext cx="3301302" cy="905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="" xmlns:a16="http://schemas.microsoft.com/office/drawing/2014/main" id="{E3A1152C-6114-411E-8620-4BCB81A869AD}"/>
                </a:ext>
              </a:extLst>
            </p:cNvPr>
            <p:cNvSpPr/>
            <p:nvPr/>
          </p:nvSpPr>
          <p:spPr>
            <a:xfrm rot="609723">
              <a:off x="3214570" y="4366674"/>
              <a:ext cx="887538" cy="58365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15532A9B-50C2-4441-AC41-0C2E249A368C}"/>
                </a:ext>
              </a:extLst>
            </p:cNvPr>
            <p:cNvSpPr/>
            <p:nvPr/>
          </p:nvSpPr>
          <p:spPr>
            <a:xfrm rot="609723">
              <a:off x="1698764" y="4105739"/>
              <a:ext cx="1073815" cy="58365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58494" y="2436471"/>
            <a:ext cx="3191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1737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SODA1R300__ART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130208" y="2432592"/>
            <a:ext cx="655655" cy="488560"/>
          </a:xfrm>
          <a:prstGeom prst="roundRect">
            <a:avLst/>
          </a:prstGeom>
          <a:noFill/>
          <a:ln w="38100">
            <a:solidFill>
              <a:srgbClr val="EE6419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189365" y="2428089"/>
            <a:ext cx="866186" cy="488560"/>
          </a:xfrm>
          <a:prstGeom prst="roundRect">
            <a:avLst/>
          </a:prstGeom>
          <a:noFill/>
          <a:ln w="38100">
            <a:solidFill>
              <a:srgbClr val="EE6419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461827" y="2428089"/>
            <a:ext cx="691004" cy="488560"/>
          </a:xfrm>
          <a:prstGeom prst="roundRect">
            <a:avLst/>
          </a:prstGeom>
          <a:noFill/>
          <a:ln w="38100">
            <a:solidFill>
              <a:srgbClr val="EE6419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785863" y="2283456"/>
            <a:ext cx="407111" cy="786831"/>
          </a:xfrm>
          <a:prstGeom prst="roundRect">
            <a:avLst/>
          </a:prstGeom>
          <a:noFill/>
          <a:ln w="38100">
            <a:solidFill>
              <a:srgbClr val="EE6419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070989" y="3296187"/>
            <a:ext cx="2956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17375E"/>
                </a:solidFill>
                <a:latin typeface="Courier New" charset="0"/>
                <a:ea typeface="Courier New" charset="0"/>
                <a:cs typeface="Courier New" charset="0"/>
              </a:rPr>
              <a:t>Bldg</a:t>
            </a:r>
            <a:r>
              <a:rPr lang="en-US" sz="2400" b="1" dirty="0">
                <a:solidFill>
                  <a:srgbClr val="17375E"/>
                </a:solidFill>
                <a:latin typeface="Courier New" charset="0"/>
                <a:ea typeface="Courier New" charset="0"/>
                <a:cs typeface="Courier New" charset="0"/>
              </a:rPr>
              <a:t>: xxx</a:t>
            </a:r>
          </a:p>
          <a:p>
            <a:r>
              <a:rPr lang="en-US" sz="2400" b="1" dirty="0">
                <a:solidFill>
                  <a:srgbClr val="17375E"/>
                </a:solidFill>
                <a:latin typeface="Courier New" charset="0"/>
                <a:ea typeface="Courier New" charset="0"/>
                <a:cs typeface="Courier New" charset="0"/>
              </a:rPr>
              <a:t>Zone: xxx</a:t>
            </a:r>
          </a:p>
          <a:p>
            <a:r>
              <a:rPr lang="en-US" sz="2400" b="1" dirty="0">
                <a:solidFill>
                  <a:srgbClr val="17375E"/>
                </a:solidFill>
                <a:latin typeface="Courier New" charset="0"/>
                <a:ea typeface="Courier New" charset="0"/>
                <a:cs typeface="Courier New" charset="0"/>
              </a:rPr>
              <a:t>Room: xxx</a:t>
            </a:r>
          </a:p>
          <a:p>
            <a:r>
              <a:rPr lang="en-US" sz="2400" b="1" dirty="0">
                <a:solidFill>
                  <a:srgbClr val="17375E"/>
                </a:solidFill>
                <a:latin typeface="Courier New" charset="0"/>
                <a:ea typeface="Courier New" charset="0"/>
                <a:cs typeface="Courier New" charset="0"/>
              </a:rPr>
              <a:t>Type: xxx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95817" y="3308911"/>
            <a:ext cx="2889627" cy="15081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7375E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en-US" altLang="zh-CN" sz="2400" b="1" dirty="0">
                <a:solidFill>
                  <a:srgbClr val="17375E"/>
                </a:solidFill>
                <a:latin typeface="Courier New" charset="0"/>
                <a:ea typeface="Courier New" charset="0"/>
                <a:cs typeface="Courier New" charset="0"/>
              </a:rPr>
              <a:t>OD</a:t>
            </a:r>
            <a:endParaRPr lang="en-US" sz="2400" b="1" dirty="0">
              <a:solidFill>
                <a:srgbClr val="17375E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b="1" dirty="0">
                <a:solidFill>
                  <a:srgbClr val="17375E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r>
              <a:rPr lang="en-US" sz="2400" b="1" dirty="0">
                <a:solidFill>
                  <a:srgbClr val="17375E"/>
                </a:solidFill>
                <a:latin typeface="Courier New" charset="0"/>
                <a:ea typeface="Courier New" charset="0"/>
                <a:cs typeface="Courier New" charset="0"/>
              </a:rPr>
              <a:t>300</a:t>
            </a:r>
          </a:p>
          <a:p>
            <a:r>
              <a:rPr lang="en-US" sz="2000" b="1" dirty="0">
                <a:solidFill>
                  <a:srgbClr val="17375E"/>
                </a:solidFill>
                <a:latin typeface="Courier New" charset="0"/>
                <a:ea typeface="Courier New" charset="0"/>
                <a:cs typeface="Courier New" charset="0"/>
              </a:rPr>
              <a:t>Room Temperature</a:t>
            </a:r>
            <a:endParaRPr lang="en-US" sz="2400" b="1" dirty="0">
              <a:solidFill>
                <a:srgbClr val="17375E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="" xmlns:a16="http://schemas.microsoft.com/office/drawing/2014/main" id="{491FD61D-C6AA-498F-AE83-4187AE511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4325" y="2546016"/>
            <a:ext cx="1102453" cy="110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llar cartoon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39" r="21668"/>
          <a:stretch/>
        </p:blipFill>
        <p:spPr bwMode="auto">
          <a:xfrm>
            <a:off x="9740024" y="3037327"/>
            <a:ext cx="915828" cy="90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1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  <p:bldP spid="15" grpId="0" animBg="1"/>
      <p:bldP spid="20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Picture 6" descr="http://www.iconsdb.com/icons/preview/black/temperature-2-xxl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8050" y="2778643"/>
            <a:ext cx="527868" cy="527868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>
            <a:off x="3762296" y="3808448"/>
            <a:ext cx="680344" cy="680344"/>
            <a:chOff x="6737071" y="2710774"/>
            <a:chExt cx="773343" cy="773343"/>
          </a:xfrm>
        </p:grpSpPr>
        <p:pic>
          <p:nvPicPr>
            <p:cNvPr id="17" name="Picture 2" descr="http://www.topsnap.com/wp-content/uploads/2015/09/sun-icon-0926013759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071" y="2710774"/>
              <a:ext cx="773343" cy="773343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>
              <a:off x="6912409" y="2932623"/>
              <a:ext cx="3674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lux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05CB01FC-B7DA-4CC0-8502-79E79AD9C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205" y="2747221"/>
            <a:ext cx="738557" cy="106122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9D881399-CF72-4BE4-B451-D4A17466012A}"/>
              </a:ext>
            </a:extLst>
          </p:cNvPr>
          <p:cNvGrpSpPr/>
          <p:nvPr/>
        </p:nvGrpSpPr>
        <p:grpSpPr>
          <a:xfrm>
            <a:off x="6539633" y="1448041"/>
            <a:ext cx="1752217" cy="898849"/>
            <a:chOff x="1307960" y="2643814"/>
            <a:chExt cx="1881555" cy="979037"/>
          </a:xfrm>
        </p:grpSpPr>
        <p:sp>
          <p:nvSpPr>
            <p:cNvPr id="40" name="Rectangle 39">
              <a:extLst>
                <a:ext uri="{FF2B5EF4-FFF2-40B4-BE49-F238E27FC236}">
                  <a16:creationId xmlns="" xmlns:a16="http://schemas.microsoft.com/office/drawing/2014/main" id="{D5D98DC3-CA37-40D1-AB8D-4FA0A8001EC1}"/>
                </a:ext>
              </a:extLst>
            </p:cNvPr>
            <p:cNvSpPr/>
            <p:nvPr/>
          </p:nvSpPr>
          <p:spPr>
            <a:xfrm>
              <a:off x="1310589" y="2694372"/>
              <a:ext cx="1878926" cy="928479"/>
            </a:xfrm>
            <a:prstGeom prst="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7375E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93844434-460D-4140-8435-94DC10745E0C}"/>
                </a:ext>
              </a:extLst>
            </p:cNvPr>
            <p:cNvSpPr txBox="1"/>
            <p:nvPr/>
          </p:nvSpPr>
          <p:spPr>
            <a:xfrm>
              <a:off x="1307960" y="2643814"/>
              <a:ext cx="896079" cy="569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7375E"/>
                  </a:solidFill>
                </a:rPr>
                <a:t>AHU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61D2F22F-E257-44A2-AE67-1587082DD524}"/>
              </a:ext>
            </a:extLst>
          </p:cNvPr>
          <p:cNvGrpSpPr/>
          <p:nvPr/>
        </p:nvGrpSpPr>
        <p:grpSpPr>
          <a:xfrm>
            <a:off x="6966704" y="2834386"/>
            <a:ext cx="1319583" cy="628522"/>
            <a:chOff x="2570558" y="4672821"/>
            <a:chExt cx="1319583" cy="628522"/>
          </a:xfrm>
        </p:grpSpPr>
        <p:sp>
          <p:nvSpPr>
            <p:cNvPr id="43" name="Rectangle 42">
              <a:extLst>
                <a:ext uri="{FF2B5EF4-FFF2-40B4-BE49-F238E27FC236}">
                  <a16:creationId xmlns="" xmlns:a16="http://schemas.microsoft.com/office/drawing/2014/main" id="{5594FDFE-C376-494B-8C24-A58933AFEDC4}"/>
                </a:ext>
              </a:extLst>
            </p:cNvPr>
            <p:cNvSpPr/>
            <p:nvPr/>
          </p:nvSpPr>
          <p:spPr>
            <a:xfrm>
              <a:off x="2594050" y="4715120"/>
              <a:ext cx="1296091" cy="586223"/>
            </a:xfrm>
            <a:prstGeom prst="rect">
              <a:avLst/>
            </a:prstGeom>
            <a:noFill/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7375E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FB983A16-E10E-4CF1-8C96-A48A030DF8B7}"/>
                </a:ext>
              </a:extLst>
            </p:cNvPr>
            <p:cNvSpPr txBox="1"/>
            <p:nvPr/>
          </p:nvSpPr>
          <p:spPr>
            <a:xfrm>
              <a:off x="2570558" y="4672821"/>
              <a:ext cx="685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7375E"/>
                  </a:solidFill>
                </a:rPr>
                <a:t>VAV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B29FC0D-1E9F-441D-96EA-9BCCA9484809}"/>
              </a:ext>
            </a:extLst>
          </p:cNvPr>
          <p:cNvGrpSpPr/>
          <p:nvPr/>
        </p:nvGrpSpPr>
        <p:grpSpPr>
          <a:xfrm>
            <a:off x="6539633" y="3996204"/>
            <a:ext cx="2407403" cy="1425565"/>
            <a:chOff x="6145246" y="3970052"/>
            <a:chExt cx="2407403" cy="1425565"/>
          </a:xfrm>
        </p:grpSpPr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7671AA33-F023-45E9-8998-75DF251DB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308229" y="4485960"/>
              <a:ext cx="812633" cy="812633"/>
            </a:xfrm>
            <a:prstGeom prst="rect">
              <a:avLst/>
            </a:prstGeom>
          </p:spPr>
        </p:pic>
        <p:sp>
          <p:nvSpPr>
            <p:cNvPr id="51" name="Rectangle: Rounded Corners 4">
              <a:extLst>
                <a:ext uri="{FF2B5EF4-FFF2-40B4-BE49-F238E27FC236}">
                  <a16:creationId xmlns="" xmlns:a16="http://schemas.microsoft.com/office/drawing/2014/main" id="{E836069B-EA92-4EDC-9898-1B2AA8B1F168}"/>
                </a:ext>
              </a:extLst>
            </p:cNvPr>
            <p:cNvSpPr/>
            <p:nvPr/>
          </p:nvSpPr>
          <p:spPr>
            <a:xfrm>
              <a:off x="6145246" y="3970052"/>
              <a:ext cx="2407403" cy="1425565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17375E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3F847BF8-EF17-4BCE-9F71-B749CE09B12D}"/>
              </a:ext>
            </a:extLst>
          </p:cNvPr>
          <p:cNvGrpSpPr/>
          <p:nvPr/>
        </p:nvGrpSpPr>
        <p:grpSpPr>
          <a:xfrm rot="16200000">
            <a:off x="7764997" y="2407900"/>
            <a:ext cx="444875" cy="415219"/>
            <a:chOff x="4951117" y="965867"/>
            <a:chExt cx="878307" cy="929549"/>
          </a:xfrm>
        </p:grpSpPr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6486A9E1-D0B8-4515-8EAB-53BC0C17818D}"/>
                </a:ext>
              </a:extLst>
            </p:cNvPr>
            <p:cNvCxnSpPr/>
            <p:nvPr/>
          </p:nvCxnSpPr>
          <p:spPr>
            <a:xfrm>
              <a:off x="5049016" y="1099442"/>
              <a:ext cx="649224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36D49850-8093-47DE-A698-D4139A4DB115}"/>
                </a:ext>
              </a:extLst>
            </p:cNvPr>
            <p:cNvCxnSpPr/>
            <p:nvPr/>
          </p:nvCxnSpPr>
          <p:spPr>
            <a:xfrm>
              <a:off x="5021491" y="1777112"/>
              <a:ext cx="650811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ounded Rectangle 74">
              <a:extLst>
                <a:ext uri="{FF2B5EF4-FFF2-40B4-BE49-F238E27FC236}">
                  <a16:creationId xmlns="" xmlns:a16="http://schemas.microsoft.com/office/drawing/2014/main" id="{F93C3B10-B773-4EB1-9E50-6AC9212F2AA3}"/>
                </a:ext>
              </a:extLst>
            </p:cNvPr>
            <p:cNvSpPr/>
            <p:nvPr/>
          </p:nvSpPr>
          <p:spPr>
            <a:xfrm>
              <a:off x="5692264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ounded Rectangle 75">
              <a:extLst>
                <a:ext uri="{FF2B5EF4-FFF2-40B4-BE49-F238E27FC236}">
                  <a16:creationId xmlns="" xmlns:a16="http://schemas.microsoft.com/office/drawing/2014/main" id="{BBBC422D-64C7-4FCD-AE79-BE541B9AF0B5}"/>
                </a:ext>
              </a:extLst>
            </p:cNvPr>
            <p:cNvSpPr/>
            <p:nvPr/>
          </p:nvSpPr>
          <p:spPr>
            <a:xfrm>
              <a:off x="4951117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B66AD22-FFCD-4230-9855-C58DA381DDF3}"/>
              </a:ext>
            </a:extLst>
          </p:cNvPr>
          <p:cNvGrpSpPr/>
          <p:nvPr/>
        </p:nvGrpSpPr>
        <p:grpSpPr>
          <a:xfrm rot="16200000">
            <a:off x="7764997" y="3518807"/>
            <a:ext cx="444875" cy="415219"/>
            <a:chOff x="4951117" y="965867"/>
            <a:chExt cx="878307" cy="929549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5A94A483-7EE2-4A17-AAB8-E50F7073637E}"/>
                </a:ext>
              </a:extLst>
            </p:cNvPr>
            <p:cNvCxnSpPr/>
            <p:nvPr/>
          </p:nvCxnSpPr>
          <p:spPr>
            <a:xfrm>
              <a:off x="5049016" y="1099442"/>
              <a:ext cx="649224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AEBE7083-7FE7-488D-B15F-80BCEE84AEAA}"/>
                </a:ext>
              </a:extLst>
            </p:cNvPr>
            <p:cNvCxnSpPr/>
            <p:nvPr/>
          </p:nvCxnSpPr>
          <p:spPr>
            <a:xfrm>
              <a:off x="5021491" y="1777112"/>
              <a:ext cx="650811" cy="0"/>
            </a:xfrm>
            <a:prstGeom prst="line">
              <a:avLst/>
            </a:prstGeom>
            <a:ln w="28575"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ounded Rectangle 74">
              <a:extLst>
                <a:ext uri="{FF2B5EF4-FFF2-40B4-BE49-F238E27FC236}">
                  <a16:creationId xmlns="" xmlns:a16="http://schemas.microsoft.com/office/drawing/2014/main" id="{4C811922-2F4F-4766-A57F-D3761B2F69F5}"/>
                </a:ext>
              </a:extLst>
            </p:cNvPr>
            <p:cNvSpPr/>
            <p:nvPr/>
          </p:nvSpPr>
          <p:spPr>
            <a:xfrm>
              <a:off x="5692264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ounded Rectangle 75">
              <a:extLst>
                <a:ext uri="{FF2B5EF4-FFF2-40B4-BE49-F238E27FC236}">
                  <a16:creationId xmlns="" xmlns:a16="http://schemas.microsoft.com/office/drawing/2014/main" id="{FF268848-93E0-4B5F-9AFD-D741273327C1}"/>
                </a:ext>
              </a:extLst>
            </p:cNvPr>
            <p:cNvSpPr/>
            <p:nvPr/>
          </p:nvSpPr>
          <p:spPr>
            <a:xfrm>
              <a:off x="4951117" y="965867"/>
              <a:ext cx="137160" cy="9295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8" name="Picture 2" descr="Image result for airflow icon">
            <a:extLst>
              <a:ext uri="{FF2B5EF4-FFF2-40B4-BE49-F238E27FC236}">
                <a16:creationId xmlns="" xmlns:a16="http://schemas.microsoft.com/office/drawing/2014/main" id="{A6EA9CA2-9536-40B4-878F-C0259269B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173472" y="2768473"/>
            <a:ext cx="496868" cy="49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59B52C54-0F14-4591-ABF6-C064FCB739D4}"/>
              </a:ext>
            </a:extLst>
          </p:cNvPr>
          <p:cNvSpPr txBox="1"/>
          <p:nvPr/>
        </p:nvSpPr>
        <p:spPr>
          <a:xfrm>
            <a:off x="6989234" y="6157818"/>
            <a:ext cx="2326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7375E"/>
                </a:solidFill>
              </a:rPr>
              <a:t>AHU: Air Handling Unit</a:t>
            </a:r>
          </a:p>
          <a:p>
            <a:r>
              <a:rPr lang="en-US" sz="1600" b="1" dirty="0">
                <a:solidFill>
                  <a:srgbClr val="17375E"/>
                </a:solidFill>
              </a:rPr>
              <a:t>VAV: Variable Air Volume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="" xmlns:a16="http://schemas.microsoft.com/office/drawing/2014/main" id="{4A83EAF8-0645-464D-A9AE-C082FC6A05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455" y="2005116"/>
            <a:ext cx="572909" cy="551084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="" xmlns:a16="http://schemas.microsoft.com/office/drawing/2014/main" id="{2EAA8DC3-3C07-49C2-9E6C-FA74BA2DF79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50" y="3942040"/>
            <a:ext cx="575918" cy="413159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="" xmlns:a16="http://schemas.microsoft.com/office/drawing/2014/main" id="{4EA03268-1F2D-476C-8E56-0CF08128613B}"/>
              </a:ext>
            </a:extLst>
          </p:cNvPr>
          <p:cNvSpPr/>
          <p:nvPr/>
        </p:nvSpPr>
        <p:spPr>
          <a:xfrm>
            <a:off x="3813540" y="3844436"/>
            <a:ext cx="608366" cy="6083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7CA83061-8979-4AB9-B78B-B181F5FD4DC6}"/>
              </a:ext>
            </a:extLst>
          </p:cNvPr>
          <p:cNvSpPr/>
          <p:nvPr/>
        </p:nvSpPr>
        <p:spPr>
          <a:xfrm>
            <a:off x="4117723" y="2703606"/>
            <a:ext cx="608366" cy="6083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740A637-C677-436B-97C8-F59A4649AC1E}"/>
              </a:ext>
            </a:extLst>
          </p:cNvPr>
          <p:cNvSpPr/>
          <p:nvPr/>
        </p:nvSpPr>
        <p:spPr>
          <a:xfrm>
            <a:off x="3136681" y="1966471"/>
            <a:ext cx="608366" cy="6083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D3ACD1E-81C0-409A-9581-03636F9A9E3D}"/>
              </a:ext>
            </a:extLst>
          </p:cNvPr>
          <p:cNvSpPr/>
          <p:nvPr/>
        </p:nvSpPr>
        <p:spPr>
          <a:xfrm>
            <a:off x="2037552" y="2712132"/>
            <a:ext cx="608366" cy="6083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2EF2BB29-A330-4A81-BD18-41F75ED91197}"/>
              </a:ext>
            </a:extLst>
          </p:cNvPr>
          <p:cNvSpPr/>
          <p:nvPr/>
        </p:nvSpPr>
        <p:spPr>
          <a:xfrm>
            <a:off x="2389302" y="3879380"/>
            <a:ext cx="608366" cy="6083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628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0.37006 -0.03611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3" y="-180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81481E-6 L 0.29258 0.0213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22" y="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0.48438 0.20023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19" y="1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0.36784 0.12755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636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0.42994 0.12894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97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7" grpId="0" animBg="1"/>
      <p:bldP spid="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1600200"/>
            <a:ext cx="8229600" cy="3124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rgbClr val="17375E"/>
                </a:solidFill>
                <a:latin typeface="Arial Rounded MT Bold" panose="020F0704030504030204" pitchFamily="34" charset="0"/>
              </a:rPr>
              <a:t>Sensor </a:t>
            </a:r>
            <a:r>
              <a:rPr lang="en-US" sz="2800" dirty="0">
                <a:latin typeface="Arial Rounded MT Bold" panose="020F0704030504030204" pitchFamily="34" charset="0"/>
              </a:rPr>
              <a:t>context </a:t>
            </a:r>
            <a:r>
              <a:rPr lang="en-US" sz="2800" dirty="0">
                <a:solidFill>
                  <a:srgbClr val="17375E"/>
                </a:solidFill>
                <a:latin typeface="Arial Rounded MT Bold" panose="020F0704030504030204" pitchFamily="34" charset="0"/>
              </a:rPr>
              <a:t>can be </a:t>
            </a:r>
            <a:r>
              <a:rPr lang="en-US" sz="2800" dirty="0">
                <a:latin typeface="Arial Rounded MT Bold" panose="020F0704030504030204" pitchFamily="34" charset="0"/>
              </a:rPr>
              <a:t>inferred</a:t>
            </a:r>
            <a:br>
              <a:rPr lang="en-US" sz="2800" dirty="0"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rgbClr val="17375E"/>
                </a:solidFill>
                <a:latin typeface="Arial Rounded MT Bold" panose="020F0704030504030204" pitchFamily="34" charset="0"/>
              </a:rPr>
              <a:t>using </a:t>
            </a:r>
            <a:r>
              <a:rPr lang="en-US" sz="2800" dirty="0">
                <a:latin typeface="Arial Rounded MT Bold" panose="020F0704030504030204" pitchFamily="34" charset="0"/>
              </a:rPr>
              <a:t>names </a:t>
            </a:r>
            <a:r>
              <a:rPr lang="en-US" sz="2800" dirty="0">
                <a:solidFill>
                  <a:srgbClr val="17375E"/>
                </a:solidFill>
                <a:latin typeface="Arial Rounded MT Bold" panose="020F0704030504030204" pitchFamily="34" charset="0"/>
              </a:rPr>
              <a:t>and </a:t>
            </a:r>
            <a:r>
              <a:rPr lang="en-US" sz="2800" dirty="0">
                <a:latin typeface="Arial Rounded MT Bold" panose="020F0704030504030204" pitchFamily="34" charset="0"/>
              </a:rPr>
              <a:t>data</a:t>
            </a:r>
            <a:r>
              <a:rPr lang="en-US" sz="2800" dirty="0">
                <a:solidFill>
                  <a:srgbClr val="17375E"/>
                </a:solidFill>
                <a:latin typeface="Arial Rounded MT Bold" panose="020F0704030504030204" pitchFamily="34" charset="0"/>
              </a:rPr>
              <a:t/>
            </a:r>
            <a:br>
              <a:rPr lang="en-US" sz="2800" dirty="0">
                <a:solidFill>
                  <a:srgbClr val="17375E"/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rgbClr val="17375E"/>
                </a:solidFill>
                <a:latin typeface="Arial Rounded MT Bold" panose="020F0704030504030204" pitchFamily="34" charset="0"/>
              </a:rPr>
              <a:t>with </a:t>
            </a:r>
            <a:r>
              <a:rPr lang="en-US" sz="2800" dirty="0">
                <a:latin typeface="Arial Rounded MT Bold" panose="020F0704030504030204" pitchFamily="34" charset="0"/>
              </a:rPr>
              <a:t>minimal </a:t>
            </a:r>
            <a:r>
              <a:rPr lang="en-US" sz="2800" dirty="0">
                <a:solidFill>
                  <a:srgbClr val="17375E"/>
                </a:solidFill>
                <a:latin typeface="Arial Rounded MT Bold" panose="020F0704030504030204" pitchFamily="34" charset="0"/>
              </a:rPr>
              <a:t>manual effort</a:t>
            </a:r>
            <a:br>
              <a:rPr lang="en-US" sz="2800" dirty="0">
                <a:solidFill>
                  <a:srgbClr val="17375E"/>
                </a:solidFill>
                <a:latin typeface="Arial Rounded MT Bold" panose="020F0704030504030204" pitchFamily="34" charset="0"/>
              </a:rPr>
            </a:br>
            <a:r>
              <a:rPr lang="en-US" sz="2800" dirty="0">
                <a:solidFill>
                  <a:srgbClr val="17375E"/>
                </a:solidFill>
                <a:latin typeface="Arial Rounded MT Bold" panose="020F0704030504030204" pitchFamily="34" charset="0"/>
              </a:rPr>
              <a:t>compared to existing solutions</a:t>
            </a:r>
            <a:endParaRPr lang="en-US" sz="3200" dirty="0">
              <a:solidFill>
                <a:srgbClr val="17375E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6"/>
          <p:cNvSpPr txBox="1">
            <a:spLocks/>
          </p:cNvSpPr>
          <p:nvPr/>
        </p:nvSpPr>
        <p:spPr>
          <a:xfrm>
            <a:off x="1238242" y="757534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solidFill>
                  <a:srgbClr val="EE6419"/>
                </a:solidFill>
                <a:latin typeface="Arial Rounded MT Bold" panose="020F0704030504030204" pitchFamily="34" charset="0"/>
              </a:rPr>
              <a:t>Hypothesis</a:t>
            </a:r>
            <a:endParaRPr lang="en-US" sz="4000" b="1" dirty="0">
              <a:solidFill>
                <a:srgbClr val="EE6419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06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A2C5-A4E2-4612-9BF7-8095FCDD330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1525DBE3-A171-47C0-B906-708F4D1AA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824034"/>
            <a:ext cx="9910763" cy="3621605"/>
          </a:xfrm>
        </p:spPr>
        <p:txBody>
          <a:bodyPr/>
          <a:lstStyle/>
          <a:p>
            <a:r>
              <a:rPr lang="en-US" altLang="zh-CN" dirty="0"/>
              <a:t>Automatic type inference</a:t>
            </a:r>
          </a:p>
          <a:p>
            <a:pPr lvl="1"/>
            <a:r>
              <a:rPr lang="en-US" dirty="0"/>
              <a:t>Leverage existing building(s) while no two buildings are identical </a:t>
            </a:r>
          </a:p>
          <a:p>
            <a:endParaRPr lang="en-US" dirty="0"/>
          </a:p>
          <a:p>
            <a:r>
              <a:rPr lang="en-US" dirty="0"/>
              <a:t>Automatic relation inference</a:t>
            </a:r>
          </a:p>
          <a:p>
            <a:pPr lvl="1"/>
            <a:r>
              <a:rPr lang="en-US" dirty="0"/>
              <a:t>Huge search space for possible pairwise relations</a:t>
            </a:r>
          </a:p>
        </p:txBody>
      </p:sp>
      <p:sp>
        <p:nvSpPr>
          <p:cNvPr id="9" name="Title 6">
            <a:extLst>
              <a:ext uri="{FF2B5EF4-FFF2-40B4-BE49-F238E27FC236}">
                <a16:creationId xmlns="" xmlns:a16="http://schemas.microsoft.com/office/drawing/2014/main" id="{C6C67BB4-7F19-49E3-92BE-2AE49DC8EB1E}"/>
              </a:ext>
            </a:extLst>
          </p:cNvPr>
          <p:cNvSpPr txBox="1">
            <a:spLocks/>
          </p:cNvSpPr>
          <p:nvPr/>
        </p:nvSpPr>
        <p:spPr>
          <a:xfrm>
            <a:off x="1238242" y="757534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solidFill>
                  <a:srgbClr val="EE6419"/>
                </a:solidFill>
                <a:latin typeface="Arial Rounded MT Bold" panose="020F0704030504030204" pitchFamily="34" charset="0"/>
              </a:rPr>
              <a:t>Technical Challenges</a:t>
            </a:r>
            <a:endParaRPr lang="en-US" sz="4000" b="1" dirty="0">
              <a:solidFill>
                <a:srgbClr val="EE6419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000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62906"/>
          </a:xfrm>
        </p:spPr>
        <p:txBody>
          <a:bodyPr/>
          <a:lstStyle/>
          <a:p>
            <a:r>
              <a:rPr lang="en-US" altLang="zh-CN" dirty="0"/>
              <a:t>Automatic type inference</a:t>
            </a:r>
            <a:endParaRPr lang="en-US" dirty="0"/>
          </a:p>
          <a:p>
            <a:endParaRPr lang="en-US" dirty="0"/>
          </a:p>
          <a:p>
            <a:r>
              <a:rPr lang="en-US" dirty="0"/>
              <a:t>Automatic relation inference</a:t>
            </a:r>
          </a:p>
          <a:p>
            <a:pPr lvl="1"/>
            <a:r>
              <a:rPr lang="en-US" dirty="0"/>
              <a:t>Functional connection between equipment</a:t>
            </a:r>
          </a:p>
          <a:p>
            <a:pPr lvl="1"/>
            <a:r>
              <a:rPr lang="en-US" dirty="0"/>
              <a:t>Co-location</a:t>
            </a:r>
          </a:p>
          <a:p>
            <a:pPr lvl="1"/>
            <a:endParaRPr lang="en-US" dirty="0"/>
          </a:p>
          <a:p>
            <a:r>
              <a:rPr lang="en-US" dirty="0"/>
              <a:t>Toolkit for mapping to a uniform format (Brick schema)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343D8-E105-4667-A6C4-120280CF564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DB4F460F-6A72-4C4A-91EB-586E8CEB32CB}"/>
              </a:ext>
            </a:extLst>
          </p:cNvPr>
          <p:cNvSpPr txBox="1">
            <a:spLocks/>
          </p:cNvSpPr>
          <p:nvPr/>
        </p:nvSpPr>
        <p:spPr>
          <a:xfrm>
            <a:off x="1238242" y="757534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solidFill>
                  <a:srgbClr val="EE6419"/>
                </a:solidFill>
                <a:latin typeface="Arial Rounded MT Bold" panose="020F0704030504030204" pitchFamily="34" charset="0"/>
              </a:rPr>
              <a:t>Thesis Contributions</a:t>
            </a:r>
            <a:endParaRPr lang="en-US" sz="4000" b="1" dirty="0">
              <a:solidFill>
                <a:srgbClr val="EE6419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806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7375E"/>
      </a:accent1>
      <a:accent2>
        <a:srgbClr val="DC5D0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30920</TotalTime>
  <Words>2353</Words>
  <Application>Microsoft Macintosh PowerPoint</Application>
  <PresentationFormat>Widescreen</PresentationFormat>
  <Paragraphs>537</Paragraphs>
  <Slides>44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Arial</vt:lpstr>
      <vt:lpstr>Arial Rounded MT Bold</vt:lpstr>
      <vt:lpstr>Calibri</vt:lpstr>
      <vt:lpstr>Consolas</vt:lpstr>
      <vt:lpstr>Courier New</vt:lpstr>
      <vt:lpstr>Franklin Gothic Book</vt:lpstr>
      <vt:lpstr>Franklin Gothic Medium</vt:lpstr>
      <vt:lpstr>FranklinGothicURWComBoo</vt:lpstr>
      <vt:lpstr>ＭＳ Ｐゴシック</vt:lpstr>
      <vt:lpstr>Segoe UI Light</vt:lpstr>
      <vt:lpstr>华文楷体</vt:lpstr>
      <vt:lpstr>等线</vt:lpstr>
      <vt:lpstr>隶书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Sensor context can be inferred using names and data with minimal manual effort compared to existing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Dataset</vt:lpstr>
      <vt:lpstr>Type Classification Accuracy by Transfer Learning</vt:lpstr>
      <vt:lpstr>Related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Switching Kinematic Model</vt:lpstr>
      <vt:lpstr>Example Output</vt:lpstr>
      <vt:lpstr>Sift Out Coincident Events</vt:lpstr>
      <vt:lpstr>Evaluation Dataset</vt:lpstr>
      <vt:lpstr>Functional Relation Accuracy</vt:lpstr>
      <vt:lpstr>Effect of Amount of Data</vt:lpstr>
      <vt:lpstr>PowerPoint Presentation</vt:lpstr>
      <vt:lpstr>PowerPoint Presentation</vt:lpstr>
      <vt:lpstr>PowerPoint Presentation</vt:lpstr>
      <vt:lpstr>Evaluation Dataset</vt:lpstr>
      <vt:lpstr>Co-location Accuracy</vt:lpstr>
      <vt:lpstr>Co-location Accuracy</vt:lpstr>
      <vt:lpstr>Related Work</vt:lpstr>
      <vt:lpstr>PowerPoint Presentation</vt:lpstr>
      <vt:lpstr>PowerPoint Presentation</vt:lpstr>
      <vt:lpstr>PowerPoint Presentation</vt:lpstr>
      <vt:lpstr>Plaster Architecture</vt:lpstr>
      <vt:lpstr>Workflows</vt:lpstr>
      <vt:lpstr>Thoughts…</vt:lpstr>
      <vt:lpstr>Future Work</vt:lpstr>
      <vt:lpstr>PowerPoint Presentation</vt:lpstr>
    </vt:vector>
  </TitlesOfParts>
  <Company>Microsoft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Cameron Whitehouse</dc:creator>
  <cp:lastModifiedBy>Microsoft Office User</cp:lastModifiedBy>
  <cp:revision>1145</cp:revision>
  <cp:lastPrinted>2018-09-14T18:49:05Z</cp:lastPrinted>
  <dcterms:created xsi:type="dcterms:W3CDTF">2016-09-09T10:43:31Z</dcterms:created>
  <dcterms:modified xsi:type="dcterms:W3CDTF">2018-10-15T17:16:41Z</dcterms:modified>
</cp:coreProperties>
</file>